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დაკავებული 260-თი</c:v>
                </c:pt>
              </c:strCache>
            </c:strRef>
          </c:tx>
          <c:spPr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467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1919</c:v>
                </c:pt>
                <c:pt idx="1">
                  <c:v>2095</c:v>
                </c:pt>
                <c:pt idx="2">
                  <c:v>2193</c:v>
                </c:pt>
                <c:pt idx="3">
                  <c:v>2376</c:v>
                </c:pt>
                <c:pt idx="4">
                  <c:v>1849</c:v>
                </c:pt>
                <c:pt idx="5">
                  <c:v>1100</c:v>
                </c:pt>
                <c:pt idx="6">
                  <c:v>2336</c:v>
                </c:pt>
                <c:pt idx="7">
                  <c:v>2354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დაპატიმრებული 260-თი</c:v>
                </c:pt>
              </c:strCache>
            </c:strRef>
          </c:tx>
          <c:spPr>
            <a:gradFill rotWithShape="0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1467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1552</c:v>
                </c:pt>
                <c:pt idx="1">
                  <c:v>1467</c:v>
                </c:pt>
                <c:pt idx="2">
                  <c:v>1649</c:v>
                </c:pt>
                <c:pt idx="3">
                  <c:v>1855</c:v>
                </c:pt>
                <c:pt idx="4">
                  <c:v>1135</c:v>
                </c:pt>
                <c:pt idx="5">
                  <c:v>598</c:v>
                </c:pt>
                <c:pt idx="6">
                  <c:v>1193</c:v>
                </c:pt>
                <c:pt idx="7">
                  <c:v>1515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დაკავებული 273-თი</c:v>
                </c:pt>
              </c:strCache>
            </c:strRef>
          </c:tx>
          <c:spPr>
            <a:gradFill rotWithShape="0">
              <a:gsLst>
                <a:gs pos="0">
                  <a:srgbClr val="DCFFA0"/>
                </a:gs>
                <a:gs pos="100000">
                  <a:srgbClr val="A0CA4A"/>
                </a:gs>
              </a:gsLst>
              <a:lin ang="5400000"/>
            </a:gradFill>
            <a:ln w="1467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2681</c:v>
                </c:pt>
                <c:pt idx="1">
                  <c:v>4423</c:v>
                </c:pt>
                <c:pt idx="2">
                  <c:v>3663</c:v>
                </c:pt>
                <c:pt idx="3">
                  <c:v>2517</c:v>
                </c:pt>
                <c:pt idx="4">
                  <c:v>1523</c:v>
                </c:pt>
                <c:pt idx="5">
                  <c:v>861</c:v>
                </c:pt>
                <c:pt idx="6">
                  <c:v>3553</c:v>
                </c:pt>
                <c:pt idx="7">
                  <c:v>4003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დაპატიმრებული 273-თი</c:v>
                </c:pt>
              </c:strCache>
            </c:strRef>
          </c:tx>
          <c:spPr>
            <a:gradFill rotWithShape="0">
              <a:gsLst>
                <a:gs pos="0">
                  <a:srgbClr val="C8B0ED"/>
                </a:gs>
                <a:gs pos="100000">
                  <a:srgbClr val="7F5BAB"/>
                </a:gs>
              </a:gsLst>
              <a:lin ang="5400000"/>
            </a:gradFill>
            <a:ln w="1467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775</c:v>
                </c:pt>
                <c:pt idx="1">
                  <c:v>1605</c:v>
                </c:pt>
                <c:pt idx="2">
                  <c:v>1340</c:v>
                </c:pt>
                <c:pt idx="3">
                  <c:v>874</c:v>
                </c:pt>
                <c:pt idx="4">
                  <c:v>403</c:v>
                </c:pt>
                <c:pt idx="5">
                  <c:v>220</c:v>
                </c:pt>
                <c:pt idx="6">
                  <c:v>435</c:v>
                </c:pt>
                <c:pt idx="7">
                  <c:v>972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318080"/>
        <c:axId val="1178320256"/>
      </c:barChart>
      <c:catAx>
        <c:axId val="117831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835">
            <a:solidFill>
              <a:srgbClr val="808080"/>
            </a:solidFill>
            <a:prstDash val="solid"/>
          </a:ln>
        </c:spPr>
        <c:crossAx val="1178320256"/>
        <c:crosses val="autoZero"/>
        <c:auto val="1"/>
        <c:lblAlgn val="ctr"/>
        <c:lblOffset val="100"/>
        <c:noMultiLvlLbl val="0"/>
      </c:catAx>
      <c:valAx>
        <c:axId val="1178320256"/>
        <c:scaling>
          <c:orientation val="minMax"/>
        </c:scaling>
        <c:delete val="0"/>
        <c:axPos val="l"/>
        <c:majorGridlines>
          <c:spPr>
            <a:ln w="183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1835">
            <a:solidFill>
              <a:srgbClr val="808080"/>
            </a:solidFill>
            <a:prstDash val="solid"/>
          </a:ln>
        </c:spPr>
        <c:crossAx val="117831808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14678">
          <a:noFill/>
        </a:ln>
      </c:spPr>
    </c:plotArea>
    <c:plotVisOnly val="1"/>
    <c:dispBlanksAs val="gap"/>
    <c:showDLblsOverMax val="0"/>
  </c:chart>
  <c:spPr>
    <a:solidFill>
      <a:srgbClr val="FFFFFF"/>
    </a:solidFill>
    <a:ln w="1835">
      <a:solidFill>
        <a:srgbClr val="808080"/>
      </a:solidFill>
      <a:prstDash val="solid"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589044425"/>
          <c:y val="4.4335316042132901E-2"/>
          <c:w val="0.71390164771070297"/>
          <c:h val="0.843357977075818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უარყოფითი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1286</c:v>
                </c:pt>
                <c:pt idx="1">
                  <c:v>39255</c:v>
                </c:pt>
                <c:pt idx="2">
                  <c:v>23727</c:v>
                </c:pt>
                <c:pt idx="3">
                  <c:v>21498</c:v>
                </c:pt>
                <c:pt idx="4">
                  <c:v>22244</c:v>
                </c:pt>
                <c:pt idx="5">
                  <c:v>19040</c:v>
                </c:pt>
                <c:pt idx="6">
                  <c:v>12373</c:v>
                </c:pt>
                <c:pt idx="7">
                  <c:v>37485</c:v>
                </c:pt>
                <c:pt idx="8">
                  <c:v>36860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დადებითი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4014</c:v>
                </c:pt>
                <c:pt idx="1">
                  <c:v>17745</c:v>
                </c:pt>
                <c:pt idx="2">
                  <c:v>19302</c:v>
                </c:pt>
                <c:pt idx="3">
                  <c:v>11794</c:v>
                </c:pt>
                <c:pt idx="4">
                  <c:v>11348</c:v>
                </c:pt>
                <c:pt idx="5">
                  <c:v>8138</c:v>
                </c:pt>
                <c:pt idx="6">
                  <c:v>7627</c:v>
                </c:pt>
                <c:pt idx="7">
                  <c:v>22711</c:v>
                </c:pt>
                <c:pt idx="8">
                  <c:v>14005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8316448"/>
        <c:axId val="1178316992"/>
      </c:barChart>
      <c:catAx>
        <c:axId val="11783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8316992"/>
        <c:crosses val="autoZero"/>
        <c:auto val="1"/>
        <c:lblAlgn val="ctr"/>
        <c:lblOffset val="100"/>
        <c:noMultiLvlLbl val="0"/>
      </c:catAx>
      <c:valAx>
        <c:axId val="117831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78316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9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4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93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2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1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FBA85-5FB1-45FD-8C42-3CFBABD0210E}" type="datetimeFigureOut">
              <a:rPr lang="en-US" smtClean="0"/>
              <a:t>29-Aug-16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B2248-D887-4C35-B21A-75625ADB2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057" y="-217589"/>
            <a:ext cx="7628056" cy="100013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ნ</a:t>
            </a:r>
            <a:r>
              <a:rPr lang="ka-GE" sz="2400" dirty="0" err="1">
                <a:solidFill>
                  <a:srgbClr val="C00000"/>
                </a:solidFill>
              </a:rPr>
              <a:t>არკოკანონმდებლობის</a:t>
            </a:r>
            <a:r>
              <a:rPr lang="ka-GE" sz="2400" dirty="0">
                <a:solidFill>
                  <a:srgbClr val="C00000"/>
                </a:solidFill>
              </a:rPr>
              <a:t> და პრაქტიკის </a:t>
            </a:r>
            <a:r>
              <a:rPr lang="ka-GE" sz="2400" dirty="0">
                <a:solidFill>
                  <a:srgbClr val="C00000"/>
                </a:solidFill>
              </a:rPr>
              <a:t>მიმოხილვა </a:t>
            </a:r>
            <a:r>
              <a:rPr lang="en-US" sz="2400" dirty="0">
                <a:solidFill>
                  <a:srgbClr val="C00000"/>
                </a:solidFill>
              </a:rPr>
              <a:t>(3)</a:t>
            </a:r>
            <a:r>
              <a:rPr lang="ka-GE" sz="2400" dirty="0">
                <a:solidFill>
                  <a:srgbClr val="C00000"/>
                </a:solidFill>
              </a:rPr>
              <a:t>: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840" y="764704"/>
            <a:ext cx="7915650" cy="1440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ka-GE" sz="2200" dirty="0"/>
          </a:p>
          <a:p>
            <a:pPr marL="0" indent="0">
              <a:buNone/>
            </a:pPr>
            <a:r>
              <a:rPr lang="ka-GE" dirty="0" err="1"/>
              <a:t>სსკ</a:t>
            </a:r>
            <a:r>
              <a:rPr lang="ka-GE" dirty="0"/>
              <a:t> 260-ე და 273-ე მუხლით დაკავებათა და საპატიმრო სასჯელების დინამიკა</a:t>
            </a:r>
            <a:r>
              <a:rPr lang="en-GB" dirty="0"/>
              <a:t/>
            </a:r>
            <a:br>
              <a:rPr lang="en-GB" dirty="0"/>
            </a:br>
            <a:r>
              <a:rPr lang="en-GB" sz="2400" dirty="0"/>
              <a:t>(</a:t>
            </a:r>
            <a:r>
              <a:rPr lang="ka-GE" sz="2400" dirty="0"/>
              <a:t>წყარო</a:t>
            </a:r>
            <a:r>
              <a:rPr lang="en-GB" sz="2400" dirty="0"/>
              <a:t>: </a:t>
            </a:r>
            <a:r>
              <a:rPr lang="ka-GE" sz="2400" dirty="0"/>
              <a:t>საქართველოს უზენაესი სასამართლო, ალტერნატივა ჯორჯია)</a:t>
            </a:r>
            <a:r>
              <a:rPr lang="en-US" sz="2400" dirty="0"/>
              <a:t/>
            </a:r>
            <a:br>
              <a:rPr lang="en-US" sz="2400" dirty="0"/>
            </a:br>
            <a:endParaRPr lang="ka-GE" sz="2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ka-GE" sz="2200" dirty="0">
                <a:solidFill>
                  <a:srgbClr val="C00000"/>
                </a:solidFill>
              </a:rPr>
              <a:t> </a:t>
            </a:r>
            <a:endParaRPr lang="ka-GE" sz="2200" dirty="0"/>
          </a:p>
        </p:txBody>
      </p:sp>
      <p:graphicFrame>
        <p:nvGraphicFramePr>
          <p:cNvPr id="8" name="Object 2"/>
          <p:cNvGraphicFramePr>
            <a:graphicFrameLocks/>
          </p:cNvGraphicFramePr>
          <p:nvPr>
            <p:extLst/>
          </p:nvPr>
        </p:nvGraphicFramePr>
        <p:xfrm>
          <a:off x="2317486" y="1801589"/>
          <a:ext cx="7551652" cy="4379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756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-171400"/>
            <a:ext cx="7455318" cy="100013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ნ</a:t>
            </a:r>
            <a:r>
              <a:rPr lang="ka-GE" sz="2400" dirty="0" err="1">
                <a:solidFill>
                  <a:srgbClr val="C00000"/>
                </a:solidFill>
              </a:rPr>
              <a:t>არკოკანონმდებლობის</a:t>
            </a:r>
            <a:r>
              <a:rPr lang="ka-GE" sz="2400" dirty="0">
                <a:solidFill>
                  <a:srgbClr val="C00000"/>
                </a:solidFill>
              </a:rPr>
              <a:t> და პრაქტიკის </a:t>
            </a:r>
            <a:r>
              <a:rPr lang="ka-GE" sz="2400" dirty="0">
                <a:solidFill>
                  <a:srgbClr val="C00000"/>
                </a:solidFill>
              </a:rPr>
              <a:t>მიმოხილვა </a:t>
            </a:r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ka-GE" sz="2400" dirty="0">
                <a:solidFill>
                  <a:srgbClr val="C00000"/>
                </a:solidFill>
              </a:rPr>
              <a:t>4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ka-GE" sz="2400" dirty="0">
                <a:solidFill>
                  <a:srgbClr val="C00000"/>
                </a:solidFill>
              </a:rPr>
              <a:t>: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1753402" y="1120051"/>
            <a:ext cx="7269480" cy="3505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a-GE" dirty="0" err="1">
                <a:solidFill>
                  <a:srgbClr val="000090"/>
                </a:solidFill>
              </a:rPr>
              <a:t>ნარკოტესტირების</a:t>
            </a:r>
            <a:r>
              <a:rPr lang="ka-GE" dirty="0">
                <a:solidFill>
                  <a:srgbClr val="000090"/>
                </a:solidFill>
              </a:rPr>
              <a:t> ტენდენციები </a:t>
            </a:r>
            <a:r>
              <a:rPr lang="en-US" dirty="0">
                <a:solidFill>
                  <a:srgbClr val="000090"/>
                </a:solidFill>
              </a:rPr>
              <a:t>(2006-2014</a:t>
            </a:r>
            <a:r>
              <a:rPr lang="ka-GE" dirty="0">
                <a:solidFill>
                  <a:srgbClr val="000090"/>
                </a:solidFill>
              </a:rPr>
              <a:t> წყარო: ალტერნატივა ჯორჯია</a:t>
            </a:r>
            <a:r>
              <a:rPr lang="en-US" dirty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/>
          </p:nvPr>
        </p:nvGraphicFramePr>
        <p:xfrm>
          <a:off x="1553511" y="159097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788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Sylfaen</vt:lpstr>
      <vt:lpstr>Office Theme</vt:lpstr>
      <vt:lpstr>ნარკოკანონმდებლობის და პრაქტიკის მიმოხილვა (3):</vt:lpstr>
      <vt:lpstr>ნარკოკანონმდებლობის და პრაქტიკის მიმოხილვა (4):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ნარკოკანონმდებლობის და პრაქტიკის მიმოხილვა (3):</dc:title>
  <dc:creator>Paata</dc:creator>
  <cp:lastModifiedBy>Paata</cp:lastModifiedBy>
  <cp:revision>1</cp:revision>
  <dcterms:created xsi:type="dcterms:W3CDTF">2016-08-29T15:40:46Z</dcterms:created>
  <dcterms:modified xsi:type="dcterms:W3CDTF">2016-08-29T15:41:53Z</dcterms:modified>
</cp:coreProperties>
</file>