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4" r:id="rId4"/>
    <p:sldId id="275" r:id="rId5"/>
    <p:sldId id="257" r:id="rId6"/>
    <p:sldId id="276" r:id="rId7"/>
    <p:sldId id="278" r:id="rId8"/>
    <p:sldId id="280" r:id="rId9"/>
    <p:sldId id="281" r:id="rId10"/>
    <p:sldId id="279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120" autoAdjust="0"/>
  </p:normalViewPr>
  <p:slideViewPr>
    <p:cSldViewPr>
      <p:cViewPr varScale="1">
        <p:scale>
          <a:sx n="63" d="100"/>
          <a:sy n="63" d="100"/>
        </p:scale>
        <p:origin x="15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baum\Documents\WMSIII\Child%20%20poverty%20paper\Presentation\WB%20poverty%20workshop%20presentations\Copy%20of%20coverages_deciles%20(3)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baum\Documents\WMSIII\Child%20%20poverty%20paper\Presentation\WB%20poverty%20workshop%20presentations\Copy%20of%20coverages_deciles%20(3)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baum\Documents\WMSIII\Child%20%20poverty%20paper\Presentation\WB%20poverty%20workshop%20presentations\Copy%20of%20coverages_deciles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მოსახლეობა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3.8399999999999997E-2</c:v>
                </c:pt>
                <c:pt idx="1">
                  <c:v>3.3599999999999998E-2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ბავშვები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4.4900000000000002E-2</c:v>
                </c:pt>
                <c:pt idx="1">
                  <c:v>3.3399999999999999E-2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359024"/>
        <c:axId val="214361264"/>
      </c:barChart>
      <c:catAx>
        <c:axId val="21435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361264"/>
        <c:crosses val="autoZero"/>
        <c:auto val="1"/>
        <c:lblAlgn val="ctr"/>
        <c:lblOffset val="100"/>
        <c:noMultiLvlLbl val="0"/>
      </c:catAx>
      <c:valAx>
        <c:axId val="214361264"/>
        <c:scaling>
          <c:orientation val="minMax"/>
          <c:max val="0.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359024"/>
        <c:crosses val="autoZero"/>
        <c:crossBetween val="between"/>
      </c:valAx>
      <c:spPr>
        <a:noFill/>
        <a:ln w="25355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მოსახლეობა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3.8399999999999997E-2</c:v>
                </c:pt>
                <c:pt idx="1">
                  <c:v>3.3599999999999998E-2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ბავშვები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4.4900000000000002E-2</c:v>
                </c:pt>
                <c:pt idx="1">
                  <c:v>3.3399999999999999E-2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359584"/>
        <c:axId val="211651808"/>
      </c:barChart>
      <c:catAx>
        <c:axId val="21435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51808"/>
        <c:crosses val="autoZero"/>
        <c:auto val="1"/>
        <c:lblAlgn val="ctr"/>
        <c:lblOffset val="100"/>
        <c:noMultiLvlLbl val="0"/>
      </c:catAx>
      <c:valAx>
        <c:axId val="211651808"/>
        <c:scaling>
          <c:orientation val="minMax"/>
          <c:max val="0.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359584"/>
        <c:crosses val="autoZero"/>
        <c:crossBetween val="between"/>
      </c:valAx>
      <c:spPr>
        <a:noFill/>
        <a:ln w="25355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მოსახლეობა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3.8399999999999997E-2</c:v>
                </c:pt>
                <c:pt idx="1">
                  <c:v>3.3599999999999998E-2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ბავშვები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მხოლოდ მსდ
ხარჯი 21.2 მლნ/თვე
</c:v>
                </c:pt>
                <c:pt idx="1">
                  <c:v>მსდ+ ბავშვის დანამატი
10 ლარი თვეში
ხარჯი 23.3მლნ/თვე</c:v>
                </c:pt>
              </c:strCache>
            </c:strRef>
          </c:cat>
          <c:val>
            <c:numRef>
              <c:f>Sheet1!$C$2:$C$3</c:f>
              <c:numCache>
                <c:formatCode>0.00%</c:formatCode>
                <c:ptCount val="2"/>
                <c:pt idx="0">
                  <c:v>4.4900000000000002E-2</c:v>
                </c:pt>
                <c:pt idx="1">
                  <c:v>3.3399999999999999E-2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655728"/>
        <c:axId val="211656288"/>
      </c:barChart>
      <c:catAx>
        <c:axId val="21165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56288"/>
        <c:crosses val="autoZero"/>
        <c:auto val="1"/>
        <c:lblAlgn val="ctr"/>
        <c:lblOffset val="100"/>
        <c:noMultiLvlLbl val="0"/>
      </c:catAx>
      <c:valAx>
        <c:axId val="211656288"/>
        <c:scaling>
          <c:orientation val="minMax"/>
          <c:max val="0.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655728"/>
        <c:crosses val="autoZero"/>
        <c:crossBetween val="between"/>
      </c:valAx>
      <c:spPr>
        <a:noFill/>
        <a:ln w="25355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011075149359706E-2"/>
          <c:y val="0.112784811250721"/>
          <c:w val="0.90497341276256205"/>
          <c:h val="0.75483956697736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Sheet3!$E$3</c:f>
              <c:strCache>
                <c:ptCount val="1"/>
                <c:pt idx="0">
                  <c:v>სტატუს კვო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Sheet3!$E$4:$E$13</c:f>
              <c:numCache>
                <c:formatCode>General</c:formatCode>
                <c:ptCount val="10"/>
                <c:pt idx="0">
                  <c:v>0.6694</c:v>
                </c:pt>
                <c:pt idx="1">
                  <c:v>0.1988</c:v>
                </c:pt>
                <c:pt idx="2">
                  <c:v>8.72E-2</c:v>
                </c:pt>
                <c:pt idx="3">
                  <c:v>4.7100000000000003E-2</c:v>
                </c:pt>
                <c:pt idx="4">
                  <c:v>4.5199999999999997E-2</c:v>
                </c:pt>
                <c:pt idx="5">
                  <c:v>3.1199999999999999E-2</c:v>
                </c:pt>
                <c:pt idx="6">
                  <c:v>3.5000000000000003E-2</c:v>
                </c:pt>
                <c:pt idx="7">
                  <c:v>2.3099999999999999E-2</c:v>
                </c:pt>
                <c:pt idx="8">
                  <c:v>9.9000000000000008E-3</c:v>
                </c:pt>
                <c:pt idx="9">
                  <c:v>9.7000000000000003E-3</c:v>
                </c:pt>
              </c:numCache>
            </c:numRef>
          </c:val>
        </c:ser>
        <c:ser>
          <c:idx val="1"/>
          <c:order val="1"/>
          <c:tx>
            <c:strRef>
              <c:f>Sheet3!$F$3</c:f>
              <c:strCache>
                <c:ptCount val="1"/>
                <c:pt idx="0">
                  <c:v>მხოლოდ მსდ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Sheet3!$F$4:$F$13</c:f>
              <c:numCache>
                <c:formatCode>General</c:formatCode>
                <c:ptCount val="10"/>
                <c:pt idx="0">
                  <c:v>0.69530000000000003</c:v>
                </c:pt>
                <c:pt idx="1">
                  <c:v>0.28299999999999997</c:v>
                </c:pt>
                <c:pt idx="2">
                  <c:v>4.5699999999999998E-2</c:v>
                </c:pt>
                <c:pt idx="3">
                  <c:v>4.0300000000000002E-2</c:v>
                </c:pt>
                <c:pt idx="4">
                  <c:v>3.4299999999999997E-2</c:v>
                </c:pt>
                <c:pt idx="5">
                  <c:v>2.0799999999999999E-2</c:v>
                </c:pt>
                <c:pt idx="6">
                  <c:v>1.83E-2</c:v>
                </c:pt>
                <c:pt idx="7">
                  <c:v>6.7000000000000002E-3</c:v>
                </c:pt>
                <c:pt idx="8">
                  <c:v>2.7000000000000001E-3</c:v>
                </c:pt>
                <c:pt idx="9">
                  <c:v>5.0000000000000001E-3</c:v>
                </c:pt>
              </c:numCache>
            </c:numRef>
          </c:val>
        </c:ser>
        <c:ser>
          <c:idx val="2"/>
          <c:order val="2"/>
          <c:tx>
            <c:strRef>
              <c:f>Sheet3!$G$3</c:f>
              <c:strCache>
                <c:ptCount val="1"/>
                <c:pt idx="0">
                  <c:v>მსდ + ბავშვის დანამატი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Sheet3!$G$4:$G$13</c:f>
              <c:numCache>
                <c:formatCode>General</c:formatCode>
                <c:ptCount val="10"/>
                <c:pt idx="0">
                  <c:v>0.80289999999999995</c:v>
                </c:pt>
                <c:pt idx="1">
                  <c:v>0.48509999999999998</c:v>
                </c:pt>
                <c:pt idx="2">
                  <c:v>0.2656</c:v>
                </c:pt>
                <c:pt idx="3">
                  <c:v>0.19550000000000001</c:v>
                </c:pt>
                <c:pt idx="4">
                  <c:v>0.1615</c:v>
                </c:pt>
                <c:pt idx="5">
                  <c:v>9.2799999999999994E-2</c:v>
                </c:pt>
                <c:pt idx="6">
                  <c:v>7.7899999999999997E-2</c:v>
                </c:pt>
                <c:pt idx="7">
                  <c:v>2.1700000000000001E-2</c:v>
                </c:pt>
                <c:pt idx="8">
                  <c:v>3.2500000000000001E-2</c:v>
                </c:pt>
                <c:pt idx="9">
                  <c:v>1.9800000000000002E-2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405024"/>
        <c:axId val="211405584"/>
      </c:barChart>
      <c:catAx>
        <c:axId val="21140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05584"/>
        <c:crosses val="autoZero"/>
        <c:auto val="1"/>
        <c:lblAlgn val="ctr"/>
        <c:lblOffset val="100"/>
        <c:noMultiLvlLbl val="0"/>
      </c:catAx>
      <c:valAx>
        <c:axId val="211405584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ka-GE" sz="1200" dirty="0" smtClean="0"/>
                  <a:t>მოსახლეობის დაფარვა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0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325041228253505E-2"/>
          <c:y val="4.0463342082239701E-2"/>
          <c:w val="0.84964427566023304"/>
          <c:h val="0.1058612423447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011075149359706E-2"/>
          <c:y val="0.112784811250721"/>
          <c:w val="0.90497341276256205"/>
          <c:h val="0.75483956697736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Sheet3!$E$3</c:f>
              <c:strCache>
                <c:ptCount val="1"/>
                <c:pt idx="0">
                  <c:v>სტატუს კვო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Sheet3!$E$4:$E$13</c:f>
              <c:numCache>
                <c:formatCode>General</c:formatCode>
                <c:ptCount val="10"/>
                <c:pt idx="0">
                  <c:v>0.6694</c:v>
                </c:pt>
                <c:pt idx="1">
                  <c:v>0.1988</c:v>
                </c:pt>
                <c:pt idx="2">
                  <c:v>8.72E-2</c:v>
                </c:pt>
                <c:pt idx="3">
                  <c:v>4.7100000000000003E-2</c:v>
                </c:pt>
                <c:pt idx="4">
                  <c:v>4.5199999999999997E-2</c:v>
                </c:pt>
                <c:pt idx="5">
                  <c:v>3.1199999999999999E-2</c:v>
                </c:pt>
                <c:pt idx="6">
                  <c:v>3.5000000000000003E-2</c:v>
                </c:pt>
                <c:pt idx="7">
                  <c:v>2.3099999999999999E-2</c:v>
                </c:pt>
                <c:pt idx="8">
                  <c:v>9.9000000000000008E-3</c:v>
                </c:pt>
                <c:pt idx="9">
                  <c:v>9.7000000000000003E-3</c:v>
                </c:pt>
              </c:numCache>
            </c:numRef>
          </c:val>
        </c:ser>
        <c:ser>
          <c:idx val="1"/>
          <c:order val="1"/>
          <c:tx>
            <c:strRef>
              <c:f>Sheet3!$F$3</c:f>
              <c:strCache>
                <c:ptCount val="1"/>
                <c:pt idx="0">
                  <c:v>მხოლოდ მსდ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Sheet3!$F$4:$F$13</c:f>
              <c:numCache>
                <c:formatCode>General</c:formatCode>
                <c:ptCount val="10"/>
                <c:pt idx="0">
                  <c:v>0.69530000000000003</c:v>
                </c:pt>
                <c:pt idx="1">
                  <c:v>0.28299999999999997</c:v>
                </c:pt>
                <c:pt idx="2">
                  <c:v>4.5699999999999998E-2</c:v>
                </c:pt>
                <c:pt idx="3">
                  <c:v>4.0300000000000002E-2</c:v>
                </c:pt>
                <c:pt idx="4">
                  <c:v>3.4299999999999997E-2</c:v>
                </c:pt>
                <c:pt idx="5">
                  <c:v>2.0799999999999999E-2</c:v>
                </c:pt>
                <c:pt idx="6">
                  <c:v>1.83E-2</c:v>
                </c:pt>
                <c:pt idx="7">
                  <c:v>6.7000000000000002E-3</c:v>
                </c:pt>
                <c:pt idx="8">
                  <c:v>2.7000000000000001E-3</c:v>
                </c:pt>
                <c:pt idx="9">
                  <c:v>5.0000000000000001E-3</c:v>
                </c:pt>
              </c:numCache>
            </c:numRef>
          </c:val>
        </c:ser>
        <c:ser>
          <c:idx val="2"/>
          <c:order val="2"/>
          <c:tx>
            <c:strRef>
              <c:f>Sheet3!$G$3</c:f>
              <c:strCache>
                <c:ptCount val="1"/>
                <c:pt idx="0">
                  <c:v>მსდ + ბავშვის დანამატი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Sheet3!$G$4:$G$13</c:f>
              <c:numCache>
                <c:formatCode>General</c:formatCode>
                <c:ptCount val="10"/>
                <c:pt idx="0">
                  <c:v>0.80289999999999995</c:v>
                </c:pt>
                <c:pt idx="1">
                  <c:v>0.48509999999999998</c:v>
                </c:pt>
                <c:pt idx="2">
                  <c:v>0.2656</c:v>
                </c:pt>
                <c:pt idx="3">
                  <c:v>0.19550000000000001</c:v>
                </c:pt>
                <c:pt idx="4">
                  <c:v>0.1615</c:v>
                </c:pt>
                <c:pt idx="5">
                  <c:v>9.2799999999999994E-2</c:v>
                </c:pt>
                <c:pt idx="6">
                  <c:v>7.7899999999999997E-2</c:v>
                </c:pt>
                <c:pt idx="7">
                  <c:v>2.1700000000000001E-2</c:v>
                </c:pt>
                <c:pt idx="8">
                  <c:v>3.2500000000000001E-2</c:v>
                </c:pt>
                <c:pt idx="9">
                  <c:v>1.9800000000000002E-2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408944"/>
        <c:axId val="211409504"/>
      </c:barChart>
      <c:catAx>
        <c:axId val="21140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09504"/>
        <c:crosses val="autoZero"/>
        <c:auto val="1"/>
        <c:lblAlgn val="ctr"/>
        <c:lblOffset val="100"/>
        <c:noMultiLvlLbl val="0"/>
      </c:catAx>
      <c:valAx>
        <c:axId val="211409504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ka-GE" sz="1200" dirty="0" smtClean="0"/>
                  <a:t>მოსახლეობის დაფარვა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40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325041228253505E-2"/>
          <c:y val="4.0463342082239701E-2"/>
          <c:w val="0.84964427566023304"/>
          <c:h val="0.1058612423447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011075149359706E-2"/>
          <c:y val="0.112784811250721"/>
          <c:w val="0.90497341276256205"/>
          <c:h val="0.75483956697736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Sheet3!$E$3</c:f>
              <c:strCache>
                <c:ptCount val="1"/>
                <c:pt idx="0">
                  <c:v>სტატუს კვო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Sheet3!$E$4:$E$13</c:f>
              <c:numCache>
                <c:formatCode>General</c:formatCode>
                <c:ptCount val="10"/>
                <c:pt idx="0">
                  <c:v>0.6694</c:v>
                </c:pt>
                <c:pt idx="1">
                  <c:v>0.1988</c:v>
                </c:pt>
                <c:pt idx="2">
                  <c:v>8.72E-2</c:v>
                </c:pt>
                <c:pt idx="3">
                  <c:v>4.7100000000000003E-2</c:v>
                </c:pt>
                <c:pt idx="4">
                  <c:v>4.5199999999999997E-2</c:v>
                </c:pt>
                <c:pt idx="5">
                  <c:v>3.1199999999999999E-2</c:v>
                </c:pt>
                <c:pt idx="6">
                  <c:v>3.5000000000000003E-2</c:v>
                </c:pt>
                <c:pt idx="7">
                  <c:v>2.3099999999999999E-2</c:v>
                </c:pt>
                <c:pt idx="8">
                  <c:v>9.9000000000000008E-3</c:v>
                </c:pt>
                <c:pt idx="9">
                  <c:v>9.7000000000000003E-3</c:v>
                </c:pt>
              </c:numCache>
            </c:numRef>
          </c:val>
        </c:ser>
        <c:ser>
          <c:idx val="1"/>
          <c:order val="1"/>
          <c:tx>
            <c:strRef>
              <c:f>Sheet3!$F$3</c:f>
              <c:strCache>
                <c:ptCount val="1"/>
                <c:pt idx="0">
                  <c:v>მხოლოდ მსდ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Sheet3!$F$4:$F$13</c:f>
              <c:numCache>
                <c:formatCode>General</c:formatCode>
                <c:ptCount val="10"/>
                <c:pt idx="0">
                  <c:v>0.69530000000000003</c:v>
                </c:pt>
                <c:pt idx="1">
                  <c:v>0.28299999999999997</c:v>
                </c:pt>
                <c:pt idx="2">
                  <c:v>4.5699999999999998E-2</c:v>
                </c:pt>
                <c:pt idx="3">
                  <c:v>4.0300000000000002E-2</c:v>
                </c:pt>
                <c:pt idx="4">
                  <c:v>3.4299999999999997E-2</c:v>
                </c:pt>
                <c:pt idx="5">
                  <c:v>2.0799999999999999E-2</c:v>
                </c:pt>
                <c:pt idx="6">
                  <c:v>1.83E-2</c:v>
                </c:pt>
                <c:pt idx="7">
                  <c:v>6.7000000000000002E-3</c:v>
                </c:pt>
                <c:pt idx="8">
                  <c:v>2.7000000000000001E-3</c:v>
                </c:pt>
                <c:pt idx="9">
                  <c:v>5.0000000000000001E-3</c:v>
                </c:pt>
              </c:numCache>
            </c:numRef>
          </c:val>
        </c:ser>
        <c:ser>
          <c:idx val="2"/>
          <c:order val="2"/>
          <c:tx>
            <c:strRef>
              <c:f>Sheet3!$G$3</c:f>
              <c:strCache>
                <c:ptCount val="1"/>
                <c:pt idx="0">
                  <c:v>მსდ + ბავშვის დანამატი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Sheet3!$D$4:$D$13</c:f>
              <c:strCache>
                <c:ptCount val="10"/>
                <c:pt idx="0">
                  <c:v>უღარიბესი</c:v>
                </c:pt>
                <c:pt idx="1">
                  <c:v>II დეცილი</c:v>
                </c:pt>
                <c:pt idx="2">
                  <c:v>III დეცილი</c:v>
                </c:pt>
                <c:pt idx="3">
                  <c:v>IV დეცილი</c:v>
                </c:pt>
                <c:pt idx="4">
                  <c:v>V დეცილი</c:v>
                </c:pt>
                <c:pt idx="5">
                  <c:v>VI დეცილი</c:v>
                </c:pt>
                <c:pt idx="6">
                  <c:v>VII დეცილი</c:v>
                </c:pt>
                <c:pt idx="7">
                  <c:v>VIII დეცილი</c:v>
                </c:pt>
                <c:pt idx="8">
                  <c:v>IX დეცილი</c:v>
                </c:pt>
                <c:pt idx="9">
                  <c:v>უმდიდრესი</c:v>
                </c:pt>
              </c:strCache>
            </c:strRef>
          </c:cat>
          <c:val>
            <c:numRef>
              <c:f>Sheet3!$G$4:$G$13</c:f>
              <c:numCache>
                <c:formatCode>General</c:formatCode>
                <c:ptCount val="10"/>
                <c:pt idx="0">
                  <c:v>0.80289999999999995</c:v>
                </c:pt>
                <c:pt idx="1">
                  <c:v>0.48509999999999998</c:v>
                </c:pt>
                <c:pt idx="2">
                  <c:v>0.2656</c:v>
                </c:pt>
                <c:pt idx="3">
                  <c:v>0.19550000000000001</c:v>
                </c:pt>
                <c:pt idx="4">
                  <c:v>0.1615</c:v>
                </c:pt>
                <c:pt idx="5">
                  <c:v>9.2799999999999994E-2</c:v>
                </c:pt>
                <c:pt idx="6">
                  <c:v>7.7899999999999997E-2</c:v>
                </c:pt>
                <c:pt idx="7">
                  <c:v>2.1700000000000001E-2</c:v>
                </c:pt>
                <c:pt idx="8">
                  <c:v>3.2500000000000001E-2</c:v>
                </c:pt>
                <c:pt idx="9">
                  <c:v>1.9800000000000002E-2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505440"/>
        <c:axId val="210506000"/>
      </c:barChart>
      <c:catAx>
        <c:axId val="21050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06000"/>
        <c:crosses val="autoZero"/>
        <c:auto val="1"/>
        <c:lblAlgn val="ctr"/>
        <c:lblOffset val="100"/>
        <c:noMultiLvlLbl val="0"/>
      </c:catAx>
      <c:valAx>
        <c:axId val="210506000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ka-GE" sz="1200" dirty="0" smtClean="0"/>
                  <a:t>მოსახლეობის დაფარვა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0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325041228253505E-2"/>
          <c:y val="4.0463342082239701E-2"/>
          <c:w val="0.84964427566023304"/>
          <c:h val="0.1058612423447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0.06195</cdr:x>
      <cdr:y>0.21918</cdr:y>
    </cdr:from>
    <cdr:to>
      <cdr:x>0.98352</cdr:x>
      <cdr:y>0.21918</cdr:y>
    </cdr:to>
    <cdr:cxnSp macro="">
      <cdr:nvCxnSpPr>
        <cdr:cNvPr id="3" name="Straight Connector 2"/>
        <cdr:cNvCxnSpPr/>
      </cdr:nvCxnSpPr>
      <cdr:spPr bwMode="auto">
        <a:xfrm xmlns:a="http://schemas.openxmlformats.org/drawingml/2006/main">
          <a:off x="533400" y="12192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rgbClr val="C00000"/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0.71818</cdr:x>
      <cdr:y>0.14286</cdr:y>
    </cdr:from>
    <cdr:to>
      <cdr:x>0.97131</cdr:x>
      <cdr:y>0.2037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19800" y="685800"/>
          <a:ext cx="2121697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rgbClr val="FF0000"/>
              </a:solidFill>
            </a:rPr>
            <a:t>ბავშვთა სიღარიბე </a:t>
          </a:r>
          <a:r>
            <a:rPr lang="en-US" b="1" dirty="0" smtClean="0">
              <a:solidFill>
                <a:srgbClr val="FF0000"/>
              </a:solidFill>
            </a:rPr>
            <a:t>7.1%</a:t>
          </a:r>
          <a:endParaRPr lang="en-US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0.06195</cdr:x>
      <cdr:y>0.36986</cdr:y>
    </cdr:from>
    <cdr:to>
      <cdr:x>0.98352</cdr:x>
      <cdr:y>0.36986</cdr:y>
    </cdr:to>
    <cdr:cxnSp macro="">
      <cdr:nvCxnSpPr>
        <cdr:cNvPr id="5" name="Straight Connector 4"/>
        <cdr:cNvCxnSpPr/>
      </cdr:nvCxnSpPr>
      <cdr:spPr bwMode="auto">
        <a:xfrm xmlns:a="http://schemas.openxmlformats.org/drawingml/2006/main">
          <a:off x="533400" y="20574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chemeClr val="accent1">
              <a:lumMod val="50000"/>
            </a:schemeClr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0.69912</cdr:x>
      <cdr:y>0.30137</cdr:y>
    </cdr:from>
    <cdr:to>
      <cdr:x>0.99002</cdr:x>
      <cdr:y>0.34899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19800" y="1676400"/>
          <a:ext cx="2504902" cy="264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chemeClr val="accent1">
                  <a:lumMod val="50000"/>
                </a:schemeClr>
              </a:solidFill>
            </a:rPr>
            <a:t>მოსახლეობის სიღარიბე </a:t>
          </a:r>
          <a:r>
            <a:rPr lang="en-US" b="1" dirty="0" smtClean="0">
              <a:solidFill>
                <a:schemeClr val="accent1">
                  <a:lumMod val="50000"/>
                </a:schemeClr>
              </a:solidFill>
            </a:rPr>
            <a:t>4.49%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0.5625</cdr:x>
      <cdr:y>0.0625</cdr:y>
    </cdr:from>
    <cdr:to>
      <cdr:x>0.96958</cdr:x>
      <cdr:y>0.11729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00600" y="304800"/>
          <a:ext cx="3474184" cy="26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მიმდინარე თვიური ხარჯი </a:t>
          </a:r>
          <a:r>
            <a:rPr lang="en-US" sz="1100" b="1" dirty="0" smtClean="0"/>
            <a:t>~</a:t>
          </a:r>
          <a:r>
            <a:rPr lang="ru-RU" sz="1100" b="1" dirty="0" smtClean="0"/>
            <a:t>23,7 </a:t>
          </a:r>
          <a:r>
            <a:rPr lang="ka-GE" sz="1100" b="1" dirty="0" smtClean="0"/>
            <a:t>მლნ</a:t>
          </a:r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0.06195</cdr:x>
      <cdr:y>0.21918</cdr:y>
    </cdr:from>
    <cdr:to>
      <cdr:x>0.98352</cdr:x>
      <cdr:y>0.21918</cdr:y>
    </cdr:to>
    <cdr:cxnSp macro="">
      <cdr:nvCxnSpPr>
        <cdr:cNvPr id="3" name="Straight Connector 2"/>
        <cdr:cNvCxnSpPr/>
      </cdr:nvCxnSpPr>
      <cdr:spPr bwMode="auto">
        <a:xfrm xmlns:a="http://schemas.openxmlformats.org/drawingml/2006/main">
          <a:off x="533400" y="12192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rgbClr val="C00000"/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0.71818</cdr:x>
      <cdr:y>0.14286</cdr:y>
    </cdr:from>
    <cdr:to>
      <cdr:x>0.97131</cdr:x>
      <cdr:y>0.2037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19800" y="685800"/>
          <a:ext cx="2121697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rgbClr val="FF0000"/>
              </a:solidFill>
            </a:rPr>
            <a:t>ბავშვთა სიღარიბე </a:t>
          </a:r>
          <a:r>
            <a:rPr lang="en-US" b="1" dirty="0" smtClean="0">
              <a:solidFill>
                <a:srgbClr val="FF0000"/>
              </a:solidFill>
            </a:rPr>
            <a:t>7.1%</a:t>
          </a:r>
          <a:endParaRPr lang="en-US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0.06195</cdr:x>
      <cdr:y>0.36986</cdr:y>
    </cdr:from>
    <cdr:to>
      <cdr:x>0.98352</cdr:x>
      <cdr:y>0.36986</cdr:y>
    </cdr:to>
    <cdr:cxnSp macro="">
      <cdr:nvCxnSpPr>
        <cdr:cNvPr id="5" name="Straight Connector 4"/>
        <cdr:cNvCxnSpPr/>
      </cdr:nvCxnSpPr>
      <cdr:spPr bwMode="auto">
        <a:xfrm xmlns:a="http://schemas.openxmlformats.org/drawingml/2006/main">
          <a:off x="533400" y="20574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chemeClr val="accent1">
              <a:lumMod val="50000"/>
            </a:schemeClr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0.69912</cdr:x>
      <cdr:y>0.30137</cdr:y>
    </cdr:from>
    <cdr:to>
      <cdr:x>0.99002</cdr:x>
      <cdr:y>0.34899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19800" y="1676400"/>
          <a:ext cx="2504902" cy="264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chemeClr val="accent1">
                  <a:lumMod val="50000"/>
                </a:schemeClr>
              </a:solidFill>
            </a:rPr>
            <a:t>მოსახლეობის სიღარიბე </a:t>
          </a:r>
          <a:r>
            <a:rPr lang="en-US" b="1" dirty="0" smtClean="0">
              <a:solidFill>
                <a:schemeClr val="accent1">
                  <a:lumMod val="50000"/>
                </a:schemeClr>
              </a:solidFill>
            </a:rPr>
            <a:t>4.49%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0.5625</cdr:x>
      <cdr:y>0.0625</cdr:y>
    </cdr:from>
    <cdr:to>
      <cdr:x>0.96958</cdr:x>
      <cdr:y>0.11729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00600" y="304800"/>
          <a:ext cx="3474184" cy="26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მიმდინარე თვიური ხარჯი </a:t>
          </a:r>
          <a:r>
            <a:rPr lang="en-US" sz="1100" b="1" dirty="0" smtClean="0"/>
            <a:t>~</a:t>
          </a:r>
          <a:r>
            <a:rPr lang="ru-RU" sz="1100" b="1" dirty="0" smtClean="0"/>
            <a:t>23,7 </a:t>
          </a:r>
          <a:r>
            <a:rPr lang="ka-GE" sz="1100" b="1" dirty="0" smtClean="0"/>
            <a:t>მლნ</a:t>
          </a:r>
          <a:endParaRPr lang="en-US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0.06195</cdr:x>
      <cdr:y>0.21918</cdr:y>
    </cdr:from>
    <cdr:to>
      <cdr:x>0.98352</cdr:x>
      <cdr:y>0.21918</cdr:y>
    </cdr:to>
    <cdr:cxnSp macro="">
      <cdr:nvCxnSpPr>
        <cdr:cNvPr id="3" name="Straight Connector 2"/>
        <cdr:cNvCxnSpPr/>
      </cdr:nvCxnSpPr>
      <cdr:spPr bwMode="auto">
        <a:xfrm xmlns:a="http://schemas.openxmlformats.org/drawingml/2006/main">
          <a:off x="533400" y="12192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rgbClr val="C00000"/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0.71818</cdr:x>
      <cdr:y>0.14286</cdr:y>
    </cdr:from>
    <cdr:to>
      <cdr:x>0.97131</cdr:x>
      <cdr:y>0.2037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19800" y="685800"/>
          <a:ext cx="2121697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rgbClr val="FF0000"/>
              </a:solidFill>
            </a:rPr>
            <a:t>ბავშვთა სიღარიბე </a:t>
          </a:r>
          <a:r>
            <a:rPr lang="en-US" b="1" dirty="0" smtClean="0">
              <a:solidFill>
                <a:srgbClr val="FF0000"/>
              </a:solidFill>
            </a:rPr>
            <a:t>7.1%</a:t>
          </a:r>
          <a:endParaRPr lang="en-US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0.06195</cdr:x>
      <cdr:y>0.36986</cdr:y>
    </cdr:from>
    <cdr:to>
      <cdr:x>0.98352</cdr:x>
      <cdr:y>0.36986</cdr:y>
    </cdr:to>
    <cdr:cxnSp macro="">
      <cdr:nvCxnSpPr>
        <cdr:cNvPr id="5" name="Straight Connector 4"/>
        <cdr:cNvCxnSpPr/>
      </cdr:nvCxnSpPr>
      <cdr:spPr bwMode="auto">
        <a:xfrm xmlns:a="http://schemas.openxmlformats.org/drawingml/2006/main">
          <a:off x="533400" y="2057400"/>
          <a:ext cx="7935260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31750" cap="flat" cmpd="sng" algn="ctr">
          <a:solidFill>
            <a:schemeClr val="accent1">
              <a:lumMod val="50000"/>
            </a:schemeClr>
          </a:solidFill>
          <a:prstDash val="lgDashDot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0.69912</cdr:x>
      <cdr:y>0.30137</cdr:y>
    </cdr:from>
    <cdr:to>
      <cdr:x>0.99002</cdr:x>
      <cdr:y>0.34899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19800" y="1676400"/>
          <a:ext cx="2504902" cy="264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b="1" dirty="0" smtClean="0">
              <a:solidFill>
                <a:schemeClr val="accent1">
                  <a:lumMod val="50000"/>
                </a:schemeClr>
              </a:solidFill>
            </a:rPr>
            <a:t>მოსახლეობის სიღარიბე </a:t>
          </a:r>
          <a:r>
            <a:rPr lang="en-US" b="1" dirty="0" smtClean="0">
              <a:solidFill>
                <a:schemeClr val="accent1">
                  <a:lumMod val="50000"/>
                </a:schemeClr>
              </a:solidFill>
            </a:rPr>
            <a:t>4.49%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0.5625</cdr:x>
      <cdr:y>0.0625</cdr:y>
    </cdr:from>
    <cdr:to>
      <cdr:x>0.96958</cdr:x>
      <cdr:y>0.11729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00600" y="304800"/>
          <a:ext cx="3474184" cy="26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მიმდინარე თვიური ხარჯი </a:t>
          </a:r>
          <a:r>
            <a:rPr lang="en-US" sz="1100" b="1" dirty="0" smtClean="0"/>
            <a:t>~</a:t>
          </a:r>
          <a:r>
            <a:rPr lang="ru-RU" sz="1100" b="1" dirty="0" smtClean="0"/>
            <a:t>23,7 </a:t>
          </a:r>
          <a:r>
            <a:rPr lang="ka-GE" sz="1100" b="1" dirty="0" smtClean="0"/>
            <a:t>მლნ</a:t>
          </a:r>
          <a:endParaRPr lang="en-U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8D2EBD7-8711-4394-ADF8-9FACDED27D3F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62EE0D-16F1-4901-989F-D7CCAA9CC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0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CAC53-3BB2-4158-A550-A2653239A7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3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B79108-5B8A-4BAA-A808-EE70F1F3C4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6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25383-47FB-4297-9A5B-A566F27660CB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E4656-D77A-48A2-AC16-975653528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3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6BA07-EEFD-43A8-B134-260421A2C74B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ACEC8-C668-4478-BA6C-E9631D35A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43F19-48A4-4947-8499-7454DE32DBE2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0D90-F1BF-4888-B47D-F8C68F9D4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8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28770-BDA5-424D-B77D-A353511BE389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A3D2C-C45D-47E1-8826-CD3D857F4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9BD25-93A7-47B6-A22F-31CE85064C1C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2419-E23D-4B65-9234-361757618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9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0948-8F87-4E68-A7DC-5F5E227C88BF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2523-6F86-44FF-AF77-2A26992B7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1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7AF76-92E6-41B8-B9F8-7087281A239B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A7400-DC2F-404C-99E3-3D3470B17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022B7-07E9-4B8D-ADE3-A9BA0CE1FCFE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5A8E-7CF6-4792-AD98-F09A3E5BC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6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6FB15-2F3E-4C3C-A84C-212BA7C7AD9B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294EE-96A1-4BC4-8A8A-D10C4ABA7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0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52119-1A87-4938-AE03-3D68C4B86BC7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5053E-DF6D-46E9-AC06-5BFA1DF91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9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413F3-16BF-49DC-AB99-340620F17F75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1ED5-9454-42CC-9800-2A570C79E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1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B2579E-4205-4027-980F-9065B995571B}" type="datetimeFigureOut">
              <a:rPr lang="en-US"/>
              <a:pPr>
                <a:defRPr/>
              </a:pPr>
              <a:t>14/Jan/2015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5FE267-7BE9-4083-8AB2-58CC76B68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4000" dirty="0" smtClean="0">
                <a:latin typeface="Times New Roman" pitchFamily="18" charset="0"/>
                <a:cs typeface="Times New Roman" pitchFamily="18" charset="0"/>
              </a:rPr>
              <a:t>მიზნობრივი სოციალური დაცვის სისტემის გადახედვის შედეგები</a:t>
            </a:r>
            <a:br>
              <a:rPr lang="ka-GE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dirty="0" smtClean="0"/>
              <a:t>სოციალური მომსახურების სააგენტო</a:t>
            </a:r>
          </a:p>
          <a:p>
            <a:pPr fontAlgn="auto">
              <a:spcAft>
                <a:spcPts val="0"/>
              </a:spcAft>
              <a:defRPr/>
            </a:pPr>
            <a:r>
              <a:rPr lang="ka-GE" sz="2000" dirty="0" smtClean="0"/>
              <a:t>თბილისი, 2014</a:t>
            </a:r>
            <a:endParaRPr lang="en-US" sz="2000" dirty="0"/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Content Placeholder 5"/>
          <p:cNvGraphicFramePr>
            <a:graphicFrameLocks noGrp="1"/>
          </p:cNvGraphicFramePr>
          <p:nvPr>
            <p:ph idx="1"/>
          </p:nvPr>
        </p:nvGraphicFramePr>
        <p:xfrm>
          <a:off x="177800" y="1549400"/>
          <a:ext cx="44450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Chart" r:id="rId4" imgW="4450466" imgH="4371211" progId="Excel.Chart.8">
                  <p:embed/>
                </p:oleObj>
              </mc:Choice>
              <mc:Fallback>
                <p:oleObj name="Chart" r:id="rId4" imgW="4450466" imgH="4371211" progId="Excel.Chart.8">
                  <p:embed/>
                  <p:pic>
                    <p:nvPicPr>
                      <p:cNvPr id="0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549400"/>
                        <a:ext cx="4445000" cy="436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019800"/>
            <a:ext cx="3505200" cy="6461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a-GE" dirty="0"/>
              <a:t>ჩართვის შეცდომა ნახევრდება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a-GE" dirty="0"/>
              <a:t>5.1% დან  2.7% მდე</a:t>
            </a:r>
            <a:endParaRPr lang="en-US" dirty="0"/>
          </a:p>
        </p:txBody>
      </p:sp>
      <p:graphicFrame>
        <p:nvGraphicFramePr>
          <p:cNvPr id="14340" name="Chart 10"/>
          <p:cNvGraphicFramePr>
            <a:graphicFrameLocks/>
          </p:cNvGraphicFramePr>
          <p:nvPr/>
        </p:nvGraphicFramePr>
        <p:xfrm>
          <a:off x="4521200" y="1549400"/>
          <a:ext cx="44450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Chart" r:id="rId7" imgW="4450466" imgH="4371211" progId="Excel.Chart.8">
                  <p:embed/>
                </p:oleObj>
              </mc:Choice>
              <mc:Fallback>
                <p:oleObj name="Chart" r:id="rId7" imgW="4450466" imgH="4371211" progId="Excel.Chart.8">
                  <p:embed/>
                  <p:pic>
                    <p:nvPicPr>
                      <p:cNvPr id="0" name="Char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1549400"/>
                        <a:ext cx="4445000" cy="436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876800" y="6019800"/>
            <a:ext cx="3886200" cy="6461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a-GE" dirty="0"/>
              <a:t>გამორიცხვის შეცდომა მცირდება (25.4 %-დან 24.6 %-მდე)</a:t>
            </a:r>
            <a:endParaRPr lang="en-US" dirty="0"/>
          </a:p>
        </p:txBody>
      </p:sp>
      <p:pic>
        <p:nvPicPr>
          <p:cNvPr id="14342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3349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როგორ მუშაობს ახალი ფორმულა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82000" cy="838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ბენეფიტების ახალი დიზაინის გავლენა უკიდურეს სიღარიბეზე</a:t>
            </a:r>
            <a:endParaRPr lang="en-US" sz="2800" i="1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254000" y="1778000"/>
          <a:ext cx="86360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6"/>
          <p:cNvGraphicFramePr>
            <a:graphicFrameLocks/>
          </p:cNvGraphicFramePr>
          <p:nvPr/>
        </p:nvGraphicFramePr>
        <p:xfrm>
          <a:off x="254000" y="1778000"/>
          <a:ext cx="86360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ontent Placeholder 6"/>
          <p:cNvGraphicFramePr>
            <a:graphicFrameLocks/>
          </p:cNvGraphicFramePr>
          <p:nvPr/>
        </p:nvGraphicFramePr>
        <p:xfrm>
          <a:off x="254000" y="1778000"/>
          <a:ext cx="86360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Graphic spid="1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152400" y="1981200"/>
          <a:ext cx="8915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152400" y="1981200"/>
          <a:ext cx="8915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 noGrp="1"/>
          </p:cNvGraphicFramePr>
          <p:nvPr/>
        </p:nvGraphicFramePr>
        <p:xfrm>
          <a:off x="152400" y="1981200"/>
          <a:ext cx="8915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389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82000" cy="838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ბენეფიტების ახალი სქემების მიერ მოსახლეობის დაფარვა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რეფორმა მიმდინარეობს 2013 წლის სექტემბრიდან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a-GE" sz="2600" dirty="0" smtClean="0"/>
          </a:p>
          <a:p>
            <a:pPr fontAlgn="auto">
              <a:spcAft>
                <a:spcPts val="0"/>
              </a:spcAft>
              <a:defRPr/>
            </a:pPr>
            <a:endParaRPr lang="ka-GE" sz="500" dirty="0" smtClean="0"/>
          </a:p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ურთიერთგაგების მემორანდუმი - შრომის, ჯანმრთელობის და სოციალური დაცვის სამინისტრო, სოციალური მომსახურების სააგენტო და გაეროს ბავშვთა ფონდი - იუნისეფი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a-GE" dirty="0" smtClean="0"/>
          </a:p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საქართველოს სტატისტიკის სამსახური ჩართული იყო რეფორმისთვის საჭირო მონაცემთა შეგროვებაში</a:t>
            </a:r>
          </a:p>
          <a:p>
            <a:pPr fontAlgn="auto">
              <a:spcAft>
                <a:spcPts val="0"/>
              </a:spcAft>
              <a:defRPr/>
            </a:pPr>
            <a:endParaRPr lang="ka-GE" sz="2600" dirty="0" smtClean="0"/>
          </a:p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რეგულარული სამუშაო შეხვედრები და კონსულტაცი</a:t>
            </a:r>
            <a:r>
              <a:rPr lang="ka-GE" sz="2600" dirty="0"/>
              <a:t>ე</a:t>
            </a:r>
            <a:r>
              <a:rPr lang="ka-GE" sz="2600" dirty="0" smtClean="0"/>
              <a:t>ბი სხვადასხვა დაინტერესებულ მხარეებთან</a:t>
            </a:r>
          </a:p>
          <a:p>
            <a:pPr fontAlgn="auto">
              <a:spcAft>
                <a:spcPts val="0"/>
              </a:spcAft>
              <a:defRPr/>
            </a:pPr>
            <a:endParaRPr lang="ka-GE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3349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რეფორმის პროცესი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შემუშავდა ახალი მეთოდოლოგია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ka-GE" sz="2200" dirty="0" smtClean="0"/>
              <a:t>ითვალისწინებს ქვეყანაში მიმდინარე რეფორმებს და სიღარიბის ტენდენციებს</a:t>
            </a:r>
          </a:p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გადაიხედა საჭიროების ინდექსი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ka-GE" sz="2200" dirty="0" smtClean="0"/>
              <a:t>დაემატა, გამოაკლდა და გადაიხედა განსაკუთრებული საჭიროებების შესაბამისი ჯგუფები</a:t>
            </a:r>
          </a:p>
          <a:p>
            <a:pPr fontAlgn="auto">
              <a:spcAft>
                <a:spcPts val="0"/>
              </a:spcAft>
              <a:defRPr/>
            </a:pPr>
            <a:r>
              <a:rPr lang="ka-GE" sz="2600" dirty="0" smtClean="0"/>
              <a:t>მიმდინარეობს მუშაობა რეფერალის ინსტრუმენტზე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ka-GE" sz="2200" dirty="0" smtClean="0"/>
              <a:t>აკავშირებს სოციალურ აგენტებს და სოციალურ მუშაკებს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ka-GE" sz="1800" dirty="0" smtClean="0"/>
              <a:t> ძალადობის, უგულებელყოფის და სხვა დამატებითი საჭიროებების შესაბამის სტრუქტურებთან რეფერირების მიზნით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a-GE" sz="2200" dirty="0" smtClean="0"/>
          </a:p>
          <a:p>
            <a:pPr fontAlgn="auto">
              <a:spcAft>
                <a:spcPts val="0"/>
              </a:spcAft>
              <a:defRPr/>
            </a:pPr>
            <a:endParaRPr lang="ka-GE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pic>
        <p:nvPicPr>
          <p:cNvPr id="512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3349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რა განხორციელდა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458200" cy="4343400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a-GE" sz="2800" b="1" dirty="0" smtClean="0"/>
              <a:t>სუბიექტური შეფასება: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სოციალური</a:t>
            </a:r>
            <a:r>
              <a:rPr lang="en-US" sz="2800" dirty="0" smtClean="0"/>
              <a:t> </a:t>
            </a:r>
            <a:r>
              <a:rPr lang="en-US" sz="2800" dirty="0" err="1"/>
              <a:t>აგენტის</a:t>
            </a:r>
            <a:r>
              <a:rPr lang="en-US" sz="2800" dirty="0"/>
              <a:t> </a:t>
            </a:r>
            <a:r>
              <a:rPr lang="en-US" sz="2800" dirty="0" err="1"/>
              <a:t>სუბიექტური</a:t>
            </a:r>
            <a:r>
              <a:rPr lang="en-US" sz="2800" dirty="0"/>
              <a:t> </a:t>
            </a:r>
            <a:r>
              <a:rPr lang="en-US" sz="2800" dirty="0" err="1" smtClean="0"/>
              <a:t>შეფასებ</a:t>
            </a:r>
            <a:r>
              <a:rPr lang="ka-GE" sz="2800" dirty="0" smtClean="0"/>
              <a:t>ა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ka-GE" sz="2800" b="1" dirty="0" smtClean="0"/>
              <a:t>საყოფაცხოვრებო საგნები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/>
              <a:t>მაცივარი</a:t>
            </a:r>
            <a:r>
              <a:rPr lang="ka-GE" sz="2800" dirty="0" smtClean="0"/>
              <a:t>, </a:t>
            </a:r>
            <a:r>
              <a:rPr lang="en-US" sz="2800" dirty="0" err="1" smtClean="0"/>
              <a:t>სარეცხი</a:t>
            </a:r>
            <a:r>
              <a:rPr lang="en-US" sz="2800" dirty="0" smtClean="0"/>
              <a:t> </a:t>
            </a:r>
            <a:r>
              <a:rPr lang="en-US" sz="2800" dirty="0" err="1" smtClean="0"/>
              <a:t>მანქანა</a:t>
            </a:r>
            <a:r>
              <a:rPr lang="ka-GE" sz="2800" dirty="0" smtClean="0"/>
              <a:t>, </a:t>
            </a:r>
            <a:r>
              <a:rPr lang="en-US" sz="2800" dirty="0" err="1" smtClean="0"/>
              <a:t>გაზქურა</a:t>
            </a:r>
            <a:r>
              <a:rPr lang="ka-GE" sz="2800" dirty="0" smtClean="0"/>
              <a:t>, </a:t>
            </a:r>
            <a:r>
              <a:rPr lang="en-US" sz="2800" dirty="0" err="1" smtClean="0"/>
              <a:t>წყლის</a:t>
            </a:r>
            <a:r>
              <a:rPr lang="en-US" sz="2800" dirty="0" smtClean="0"/>
              <a:t> </a:t>
            </a:r>
            <a:r>
              <a:rPr lang="en-US" sz="2800" dirty="0" err="1"/>
              <a:t>გა­მათბობელი</a:t>
            </a:r>
            <a:r>
              <a:rPr lang="en-US" sz="2800" dirty="0"/>
              <a:t> </a:t>
            </a:r>
            <a:r>
              <a:rPr lang="en-US" sz="2800" dirty="0" err="1" smtClean="0"/>
              <a:t>ავზი</a:t>
            </a:r>
            <a:r>
              <a:rPr lang="ka-GE" sz="2800" dirty="0" smtClean="0"/>
              <a:t>, </a:t>
            </a:r>
            <a:r>
              <a:rPr lang="en-US" sz="2800" dirty="0" err="1" smtClean="0"/>
              <a:t>გაზის</a:t>
            </a:r>
            <a:r>
              <a:rPr lang="en-US" sz="2800" dirty="0" smtClean="0"/>
              <a:t> </a:t>
            </a:r>
            <a:r>
              <a:rPr lang="en-US" sz="2800" dirty="0" err="1"/>
              <a:t>წყლის</a:t>
            </a:r>
            <a:r>
              <a:rPr lang="en-US" sz="2800" dirty="0"/>
              <a:t> </a:t>
            </a:r>
            <a:r>
              <a:rPr lang="en-US" sz="2800" dirty="0" err="1" smtClean="0"/>
              <a:t>გამათბობელი</a:t>
            </a:r>
            <a:r>
              <a:rPr lang="ka-GE" sz="2800" dirty="0" smtClean="0"/>
              <a:t>, </a:t>
            </a:r>
            <a:r>
              <a:rPr lang="en-US" sz="2800" dirty="0" err="1" smtClean="0"/>
              <a:t>გაზის</a:t>
            </a:r>
            <a:r>
              <a:rPr lang="en-US" sz="2800" dirty="0" smtClean="0"/>
              <a:t> </a:t>
            </a:r>
            <a:r>
              <a:rPr lang="en-US" sz="2800" dirty="0" err="1" smtClean="0"/>
              <a:t>გამათბობელი</a:t>
            </a:r>
            <a:r>
              <a:rPr lang="ka-GE" sz="2800" dirty="0" smtClean="0"/>
              <a:t>, </a:t>
            </a:r>
            <a:r>
              <a:rPr lang="en-US" sz="2800" dirty="0" err="1" smtClean="0"/>
              <a:t>ვიდეო</a:t>
            </a:r>
            <a:r>
              <a:rPr lang="en-US" sz="2800" dirty="0" smtClean="0"/>
              <a:t> </a:t>
            </a:r>
            <a:r>
              <a:rPr lang="en-US" sz="2800" dirty="0" err="1"/>
              <a:t>ან</a:t>
            </a:r>
            <a:r>
              <a:rPr lang="en-US" sz="2800" dirty="0"/>
              <a:t> </a:t>
            </a:r>
            <a:r>
              <a:rPr lang="en-US" sz="2800" dirty="0" err="1"/>
              <a:t>ციფრული</a:t>
            </a:r>
            <a:r>
              <a:rPr lang="en-US" sz="2800" dirty="0"/>
              <a:t> </a:t>
            </a:r>
            <a:r>
              <a:rPr lang="en-US" sz="2800" dirty="0" err="1" smtClean="0"/>
              <a:t>ფოტოკამერა</a:t>
            </a:r>
            <a:r>
              <a:rPr lang="ka-GE" sz="2800" dirty="0" smtClean="0"/>
              <a:t>, </a:t>
            </a:r>
            <a:r>
              <a:rPr lang="en-US" sz="2800" dirty="0" err="1" smtClean="0"/>
              <a:t>ვიდეომაგნიტოფონი</a:t>
            </a:r>
            <a:r>
              <a:rPr lang="en-US" sz="2800" dirty="0" smtClean="0"/>
              <a:t> </a:t>
            </a:r>
            <a:r>
              <a:rPr lang="en-US" sz="2800" dirty="0" err="1"/>
              <a:t>ან</a:t>
            </a:r>
            <a:r>
              <a:rPr lang="en-US" sz="2800" dirty="0"/>
              <a:t> DVD </a:t>
            </a:r>
            <a:r>
              <a:rPr lang="en-US" sz="2800" dirty="0" err="1" smtClean="0"/>
              <a:t>ფლეერი</a:t>
            </a:r>
            <a:r>
              <a:rPr lang="ka-GE" sz="2800" dirty="0" smtClean="0"/>
              <a:t>, </a:t>
            </a:r>
            <a:r>
              <a:rPr lang="en-US" sz="2800" dirty="0" err="1" smtClean="0"/>
              <a:t>დენის</a:t>
            </a:r>
            <a:r>
              <a:rPr lang="en-US" sz="2800" dirty="0" smtClean="0"/>
              <a:t> </a:t>
            </a:r>
            <a:r>
              <a:rPr lang="en-US" sz="2800" dirty="0" err="1" smtClean="0"/>
              <a:t>გენერატორი</a:t>
            </a:r>
            <a:r>
              <a:rPr lang="ka-GE" sz="2800" dirty="0" smtClean="0"/>
              <a:t>, </a:t>
            </a:r>
            <a:r>
              <a:rPr lang="en-US" sz="2800" dirty="0" err="1" smtClean="0"/>
              <a:t>კონდიციონერი</a:t>
            </a:r>
            <a:r>
              <a:rPr lang="ka-GE" sz="2800" dirty="0" smtClean="0"/>
              <a:t>, </a:t>
            </a:r>
            <a:r>
              <a:rPr lang="en-US" sz="2800" dirty="0" err="1" smtClean="0"/>
              <a:t>სამზარეულოს</a:t>
            </a:r>
            <a:r>
              <a:rPr lang="en-US" sz="2800" dirty="0" smtClean="0"/>
              <a:t> </a:t>
            </a:r>
            <a:r>
              <a:rPr lang="en-US" sz="2800" dirty="0" err="1" smtClean="0"/>
              <a:t>კომბაინი</a:t>
            </a:r>
            <a:r>
              <a:rPr lang="ka-GE" sz="2800" dirty="0" smtClean="0"/>
              <a:t>, </a:t>
            </a:r>
            <a:r>
              <a:rPr lang="en-US" sz="2800" dirty="0" err="1" smtClean="0"/>
              <a:t>ჭურჭლის</a:t>
            </a:r>
            <a:r>
              <a:rPr lang="en-US" sz="2800" dirty="0" smtClean="0"/>
              <a:t> </a:t>
            </a:r>
            <a:r>
              <a:rPr lang="en-US" sz="2800" dirty="0" err="1"/>
              <a:t>სარეცხი</a:t>
            </a:r>
            <a:r>
              <a:rPr lang="en-US" sz="2800" dirty="0"/>
              <a:t> </a:t>
            </a:r>
            <a:r>
              <a:rPr lang="en-US" sz="2800" dirty="0" err="1" smtClean="0"/>
              <a:t>მანქანა</a:t>
            </a:r>
            <a:r>
              <a:rPr lang="ka-GE" sz="2800" dirty="0" smtClean="0"/>
              <a:t>, </a:t>
            </a:r>
            <a:r>
              <a:rPr lang="en-US" sz="2800" dirty="0" err="1" smtClean="0"/>
              <a:t>გათბობისა</a:t>
            </a:r>
            <a:r>
              <a:rPr lang="en-US" sz="2800" dirty="0" smtClean="0"/>
              <a:t> </a:t>
            </a:r>
            <a:r>
              <a:rPr lang="en-US" sz="2800" dirty="0" err="1"/>
              <a:t>და</a:t>
            </a:r>
            <a:r>
              <a:rPr lang="en-US" sz="2800" dirty="0"/>
              <a:t> </a:t>
            </a:r>
            <a:r>
              <a:rPr lang="en-US" sz="2800" dirty="0" err="1"/>
              <a:t>ცხელი</a:t>
            </a:r>
            <a:r>
              <a:rPr lang="en-US" sz="2800" dirty="0"/>
              <a:t> </a:t>
            </a:r>
            <a:r>
              <a:rPr lang="en-US" sz="2800" dirty="0" err="1"/>
              <a:t>წყლით</a:t>
            </a:r>
            <a:r>
              <a:rPr lang="en-US" sz="2800" dirty="0"/>
              <a:t> </a:t>
            </a:r>
            <a:r>
              <a:rPr lang="en-US" sz="2800" dirty="0" err="1"/>
              <a:t>მომარაგების</a:t>
            </a:r>
            <a:r>
              <a:rPr lang="en-US" sz="2800" dirty="0"/>
              <a:t> </a:t>
            </a:r>
            <a:r>
              <a:rPr lang="en-US" sz="2800" dirty="0" err="1"/>
              <a:t>ინდივიდუალური</a:t>
            </a:r>
            <a:r>
              <a:rPr lang="en-US" sz="2800" dirty="0"/>
              <a:t> </a:t>
            </a:r>
            <a:r>
              <a:rPr lang="en-US" sz="2800" dirty="0" err="1" smtClean="0"/>
              <a:t>სისტემა</a:t>
            </a:r>
            <a:r>
              <a:rPr lang="ka-GE" sz="2800" dirty="0" smtClean="0"/>
              <a:t>, </a:t>
            </a:r>
            <a:r>
              <a:rPr lang="en-US" sz="2800" dirty="0" err="1" smtClean="0"/>
              <a:t>ტელევიზორი</a:t>
            </a:r>
            <a:r>
              <a:rPr lang="ka-GE" sz="2800" dirty="0" smtClean="0"/>
              <a:t>, თამბაქოს მოხმარება, საპონი, კბილის პასტა...</a:t>
            </a:r>
            <a:endParaRPr lang="en-US" sz="2800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ka-GE" sz="2200" dirty="0" smtClean="0"/>
          </a:p>
          <a:p>
            <a:pPr fontAlgn="auto">
              <a:spcAft>
                <a:spcPts val="0"/>
              </a:spcAft>
              <a:defRPr/>
            </a:pPr>
            <a:endParaRPr lang="ka-GE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82000" cy="1066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/>
              <a:t>ძველი მეთოდოლოგიის ცვლადები, რაც აღარ მონაწილებს </a:t>
            </a:r>
            <a:r>
              <a:rPr lang="ka-GE" sz="2800" dirty="0" smtClean="0"/>
              <a:t>ახალი </a:t>
            </a:r>
            <a:r>
              <a:rPr lang="ka-GE" sz="2800" dirty="0"/>
              <a:t>ქულის განსაზღვრაში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382000" cy="381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ახალი მეთოდოლოგიის ცვლადები 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19238"/>
          <a:ext cx="8610600" cy="5503862"/>
        </p:xfrm>
        <a:graphic>
          <a:graphicData uri="http://schemas.openxmlformats.org/drawingml/2006/table">
            <a:tbl>
              <a:tblPr/>
              <a:tblGrid>
                <a:gridCol w="3990327"/>
                <a:gridCol w="1227793"/>
                <a:gridCol w="1151056"/>
                <a:gridCol w="1151056"/>
                <a:gridCol w="1090368"/>
              </a:tblGrid>
              <a:tr h="63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ცვლადი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თბილისი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დიდი ქალაქები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პატარა ქალაქები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სოფელი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0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რეგიონი, სოციო-დემოგრაფიული ცვლადები, შემოსავალი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dirty="0">
                          <a:latin typeface="Sylfaen"/>
                          <a:ea typeface="Calibri"/>
                          <a:cs typeface="Times New Roman"/>
                        </a:rPr>
                        <a:t>რეგიონი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შინამეურნეობის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წევრთა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რაოდენობ</a:t>
                      </a:r>
                      <a:r>
                        <a:rPr lang="ka-GE" sz="1800" dirty="0">
                          <a:latin typeface="Sylfaen"/>
                          <a:ea typeface="Times New Roman"/>
                          <a:cs typeface="Sylfaen"/>
                        </a:rPr>
                        <a:t>ა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ერთი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ka-GE" sz="1800" dirty="0" smtClean="0">
                          <a:latin typeface="Sylfaen"/>
                          <a:ea typeface="Times New Roman"/>
                          <a:cs typeface="Sylfaen"/>
                        </a:rPr>
                        <a:t>სრულწლოვანი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შვილი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მაინც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ცხოვრობს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დამოუკიდებლ</a:t>
                      </a:r>
                      <a:r>
                        <a:rPr lang="ka-GE" sz="1800" dirty="0">
                          <a:latin typeface="Sylfaen"/>
                          <a:ea typeface="Times New Roman"/>
                          <a:cs typeface="Sylfaen"/>
                        </a:rPr>
                        <a:t>ად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ოჯახის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უფროსი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არის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კაცი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Sylfaen"/>
                          <a:ea typeface="Times New Roman"/>
                          <a:cs typeface="Sylfaen"/>
                        </a:rPr>
                        <a:t>უმაღლესი განათლების მქონე წევრთა წილი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18-დან 65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წლამდე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შრომისუნარიანი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წევრების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წი­ლი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ოჯახში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Sylfaen"/>
                          <a:ea typeface="Calibri"/>
                          <a:cs typeface="Times New Roman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dirty="0" smtClean="0">
                          <a:latin typeface="Calibri"/>
                          <a:ea typeface="Calibri"/>
                          <a:cs typeface="Times New Roman"/>
                        </a:rPr>
                        <a:t>ერთი ბავშვი მაინც ცხოვრობს ოჯახში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800" dirty="0" smtClean="0"/>
                        <a:t>-</a:t>
                      </a:r>
                      <a:endParaRPr lang="en-US" sz="1800" dirty="0"/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800" dirty="0" smtClean="0"/>
                        <a:t>-</a:t>
                      </a:r>
                      <a:endParaRPr lang="en-US" sz="1800" dirty="0"/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800" dirty="0" smtClean="0"/>
                        <a:t>-</a:t>
                      </a:r>
                      <a:endParaRPr lang="en-US" sz="1800" dirty="0"/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1800" dirty="0" smtClean="0"/>
                        <a:t>+</a:t>
                      </a:r>
                      <a:endParaRPr lang="en-US" sz="1800" dirty="0"/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ჯამური</a:t>
                      </a:r>
                      <a:r>
                        <a:rPr lang="en-US" sz="1800" dirty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>
                          <a:latin typeface="Sylfaen"/>
                          <a:ea typeface="Times New Roman"/>
                          <a:cs typeface="Sylfaen"/>
                        </a:rPr>
                        <a:t>შემოსავ</a:t>
                      </a:r>
                      <a:r>
                        <a:rPr lang="ka-GE" sz="1800" dirty="0">
                          <a:latin typeface="Sylfaen"/>
                          <a:ea typeface="Times New Roman"/>
                          <a:cs typeface="Sylfaen"/>
                        </a:rPr>
                        <a:t>ალი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ელექტროენერგიასა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და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ბუნებრივ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გაზზე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გადახდილი</a:t>
                      </a:r>
                      <a:r>
                        <a:rPr lang="en-US" sz="1800" dirty="0" smtClean="0">
                          <a:latin typeface="Sylfaen"/>
                          <a:ea typeface="Times New Roman"/>
                          <a:cs typeface="Sylfaen"/>
                        </a:rPr>
                        <a:t> </a:t>
                      </a:r>
                      <a:r>
                        <a:rPr lang="en-US" sz="1800" dirty="0" err="1" smtClean="0">
                          <a:latin typeface="Sylfaen"/>
                          <a:ea typeface="Times New Roman"/>
                          <a:cs typeface="Sylfaen"/>
                        </a:rPr>
                        <a:t>თანხა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2000" dirty="0" smtClean="0">
                          <a:latin typeface="Sylfaen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3025" y="1474788"/>
          <a:ext cx="9067800" cy="5491162"/>
        </p:xfrm>
        <a:graphic>
          <a:graphicData uri="http://schemas.openxmlformats.org/drawingml/2006/table">
            <a:tbl>
              <a:tblPr/>
              <a:tblGrid>
                <a:gridCol w="5373688"/>
                <a:gridCol w="1006475"/>
                <a:gridCol w="923925"/>
                <a:gridCol w="923925"/>
                <a:gridCol w="839787"/>
              </a:tblGrid>
              <a:tr h="307975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688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ქონება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საკუთრებაში არსებული სასოფლო-სამეურნეო მიწის ფართობი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ძროხები და კამეჩები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ფუტკრის სკები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შინაური ფრინველი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უცხოური ავტომობილები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ტრაქტორები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ოთახების რაოდენობა ძირითად საცხოვრისში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ძირითადი საცხოვრებლის ფართობი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ოჯახი ფლობს ძირითადი 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აცხოვრებლის გარდა სხვა საცხოვრებელს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სხვა საცხოვრებლის 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(ბინა/სახლი) 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ფართობი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სხვა საცხოვრებლის 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(აგარაკი) 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ფართობი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ოჯახი არ ფლობს</a:t>
                      </a: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სხვა ქონებას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anose="010A05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ძირითადი საცხოვრებლის იატაკი-პარკეტი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ცვლადების რაოდენობა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a-G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8" marR="6646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" y="1417638"/>
          <a:ext cx="9067800" cy="715962"/>
        </p:xfrm>
        <a:graphic>
          <a:graphicData uri="http://schemas.openxmlformats.org/drawingml/2006/table">
            <a:tbl>
              <a:tblPr/>
              <a:tblGrid>
                <a:gridCol w="5379204"/>
                <a:gridCol w="1021596"/>
                <a:gridCol w="899548"/>
                <a:gridCol w="929252"/>
                <a:gridCol w="838200"/>
              </a:tblGrid>
              <a:tr h="715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>
                          <a:latin typeface="Sylfaen"/>
                          <a:ea typeface="Calibri"/>
                          <a:cs typeface="Times New Roman"/>
                        </a:rPr>
                        <a:t>ცვლადი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b="1" dirty="0">
                          <a:latin typeface="Sylfaen"/>
                          <a:ea typeface="Calibri"/>
                          <a:cs typeface="Times New Roman"/>
                        </a:rPr>
                        <a:t>თბილისი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b="1" dirty="0">
                          <a:latin typeface="Sylfaen"/>
                          <a:ea typeface="Calibri"/>
                          <a:cs typeface="Times New Roman"/>
                        </a:rPr>
                        <a:t>დიდი ქალაქები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b="1" dirty="0">
                          <a:latin typeface="Sylfaen"/>
                          <a:ea typeface="Calibri"/>
                          <a:cs typeface="Times New Roman"/>
                        </a:rPr>
                        <a:t>პატარა ქალაქები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b="1" dirty="0">
                          <a:latin typeface="Sylfaen"/>
                          <a:ea typeface="Calibri"/>
                          <a:cs typeface="Times New Roman"/>
                        </a:rPr>
                        <a:t>სოფელი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30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82000" cy="381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ახალი მეთოდოლოგიის ცვლადები - </a:t>
            </a:r>
            <a:r>
              <a:rPr lang="ka-GE" sz="2800" i="1" dirty="0" smtClean="0"/>
              <a:t>გაგრძელება 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05800" cy="381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საჭიროების ინდექსის კატეგორიები</a:t>
            </a:r>
            <a:endParaRPr lang="en-US" sz="2800" i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354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7620000"/>
              </a:tblGrid>
              <a:tr h="37086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ka-GE" sz="1800" dirty="0" smtClean="0"/>
                        <a:t>კატეგორიები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ჯანმრთელი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შშმ ბავშვი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მკვეთრად გამოხატული</a:t>
                      </a:r>
                      <a:r>
                        <a:rPr lang="ka-GE" sz="1400" baseline="0" dirty="0" smtClean="0">
                          <a:effectLst/>
                        </a:rPr>
                        <a:t> შეზღუდული შესაძლებლობის მქონე პირი (</a:t>
                      </a:r>
                      <a:r>
                        <a:rPr lang="en-US" sz="1400" baseline="0" dirty="0" smtClean="0">
                          <a:effectLst/>
                        </a:rPr>
                        <a:t>I </a:t>
                      </a:r>
                      <a:r>
                        <a:rPr lang="ka-GE" sz="1400" baseline="0" dirty="0" smtClean="0">
                          <a:effectLst/>
                        </a:rPr>
                        <a:t>ჯგუფი)</a:t>
                      </a:r>
                      <a:endParaRPr lang="ka-GE" sz="1400" dirty="0" smtClean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მნიშვნელოვნად</a:t>
                      </a:r>
                      <a:r>
                        <a:rPr lang="ka-GE" sz="1400" baseline="0" dirty="0" smtClean="0">
                          <a:effectLst/>
                        </a:rPr>
                        <a:t> გამოხატული შეზღუდული შესაძლებლობის პირი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en-US" sz="1400" dirty="0">
                          <a:effectLst/>
                        </a:rPr>
                        <a:t>II </a:t>
                      </a:r>
                      <a:r>
                        <a:rPr lang="ka-GE" sz="1400" dirty="0" smtClean="0">
                          <a:effectLst/>
                        </a:rPr>
                        <a:t>ჯგუფი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მარტოხელა პენსიონერი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ფეხმძიმე ქალი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მეძუძური</a:t>
                      </a:r>
                      <a:r>
                        <a:rPr lang="ka-GE" sz="1400" baseline="0" dirty="0" smtClean="0">
                          <a:effectLst/>
                        </a:rPr>
                        <a:t> დედა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მარტოხელა დედა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69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  <a:tab pos="685800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ობოლი (დედ-მამით)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6753">
                <a:tc>
                  <a:txBody>
                    <a:bodyPr/>
                    <a:lstStyle/>
                    <a:p>
                      <a:r>
                        <a:rPr lang="ka-GE" sz="18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2495" algn="l"/>
                          <a:tab pos="1028700" algn="l"/>
                          <a:tab pos="1371600" algn="l"/>
                          <a:tab pos="1714500" algn="l"/>
                          <a:tab pos="2057400" algn="l"/>
                          <a:tab pos="2400300" algn="l"/>
                          <a:tab pos="2743200" algn="l"/>
                          <a:tab pos="3086100" algn="l"/>
                          <a:tab pos="3429000" algn="l"/>
                          <a:tab pos="3771900" algn="l"/>
                          <a:tab pos="4114800" algn="l"/>
                          <a:tab pos="4457700" algn="l"/>
                          <a:tab pos="4572000" algn="l"/>
                          <a:tab pos="5029200" algn="l"/>
                        </a:tabLst>
                      </a:pPr>
                      <a:r>
                        <a:rPr lang="ka-GE" sz="1400" dirty="0" smtClean="0">
                          <a:effectLst/>
                        </a:rPr>
                        <a:t>სიცოცხლისათვის საშიში</a:t>
                      </a:r>
                      <a:r>
                        <a:rPr lang="ka-GE" sz="1400" baseline="0" dirty="0" smtClean="0">
                          <a:effectLst/>
                        </a:rPr>
                        <a:t> დაავადების სამკურნალოდ საჭიროებს პერმანენტულ მედიკამენტოზურ/ამბოლატორიულ მკურნალობას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305800" cy="381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a-GE" sz="2800" dirty="0" smtClean="0"/>
              <a:t>ახალი ფორმულა და ბენეფიტების ახალი სტრუქტურა</a:t>
            </a:r>
            <a:endParaRPr lang="en-US" sz="2800" i="1" dirty="0"/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457200" y="1371600"/>
            <a:ext cx="2667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a-GE" sz="1600" b="1">
                <a:latin typeface="Sylfaen" panose="010A0502050306030303" pitchFamily="18" charset="0"/>
              </a:rPr>
              <a:t>ძველი ფორმულა </a:t>
            </a:r>
            <a:endParaRPr lang="en-US" sz="1600" b="1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828800"/>
          <a:ext cx="8229600" cy="6397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9842"/>
                <a:gridCol w="2794958"/>
                <a:gridCol w="2057400"/>
                <a:gridCol w="2057400"/>
              </a:tblGrid>
              <a:tr h="335114"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ზღვარი</a:t>
                      </a:r>
                      <a:endParaRPr lang="en-US" sz="16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ოჯახის პირველი წევრი</a:t>
                      </a:r>
                      <a:endParaRPr lang="en-US" sz="16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შემდგომი წევრი</a:t>
                      </a:r>
                      <a:endParaRPr lang="en-US" sz="16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ბავშვის დანამატი</a:t>
                      </a:r>
                      <a:endParaRPr lang="en-US" sz="1600" dirty="0"/>
                    </a:p>
                  </a:txBody>
                  <a:tcPr marT="45697" marB="45697"/>
                </a:tc>
              </a:tr>
              <a:tr h="304649"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&lt;57 000</a:t>
                      </a:r>
                      <a:endParaRPr lang="en-US" sz="1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60</a:t>
                      </a:r>
                      <a:endParaRPr lang="en-US" sz="1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48</a:t>
                      </a:r>
                      <a:endParaRPr lang="en-US" sz="1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400" dirty="0" smtClean="0"/>
                        <a:t>0</a:t>
                      </a:r>
                      <a:endParaRPr lang="en-US" sz="1400" dirty="0"/>
                    </a:p>
                  </a:txBody>
                  <a:tcPr marT="45697" marB="45697"/>
                </a:tc>
              </a:tr>
            </a:tbl>
          </a:graphicData>
        </a:graphic>
      </p:graphicFrame>
      <p:sp>
        <p:nvSpPr>
          <p:cNvPr id="11286" name="TextBox 7"/>
          <p:cNvSpPr txBox="1">
            <a:spLocks noChangeArrowheads="1"/>
          </p:cNvSpPr>
          <p:nvPr/>
        </p:nvSpPr>
        <p:spPr bwMode="auto">
          <a:xfrm>
            <a:off x="381000" y="2514600"/>
            <a:ext cx="2667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a-GE" sz="1600" b="1">
                <a:latin typeface="Sylfaen" panose="010A0502050306030303" pitchFamily="18" charset="0"/>
              </a:rPr>
              <a:t>ახალი ფორმულა </a:t>
            </a:r>
            <a:endParaRPr lang="en-US" sz="1600" b="1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2895600"/>
          <a:ext cx="8229600" cy="15827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800"/>
                <a:gridCol w="3276600"/>
                <a:gridCol w="2743200"/>
              </a:tblGrid>
              <a:tr h="3351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dirty="0" smtClean="0"/>
                        <a:t>ზღვარი</a:t>
                      </a:r>
                      <a:endParaRPr lang="en-US" sz="1600" dirty="0" smtClean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ოჯახის ნებისმიერი წევრი</a:t>
                      </a:r>
                      <a:endParaRPr lang="en-US" sz="16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ka-GE" sz="1600" dirty="0" smtClean="0"/>
                        <a:t>ბავშვის დანამატი</a:t>
                      </a:r>
                      <a:endParaRPr lang="en-US" sz="1600" dirty="0"/>
                    </a:p>
                  </a:txBody>
                  <a:tcPr marT="45706" marB="45706"/>
                </a:tc>
              </a:tr>
              <a:tr h="304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&lt;30,000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2" marB="0" anchor="ctr"/>
                </a:tc>
              </a:tr>
              <a:tr h="235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30,000-57,000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2" marB="0" anchor="ctr"/>
                </a:tc>
              </a:tr>
              <a:tr h="235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57,000-60,000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2" marB="0" anchor="ctr"/>
                </a:tc>
              </a:tr>
              <a:tr h="235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60,000-65,000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2" marB="0" anchor="ctr"/>
                </a:tc>
              </a:tr>
              <a:tr h="235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65,000-100,000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2" marB="0" anchor="ctr"/>
                </a:tc>
              </a:tr>
            </a:tbl>
          </a:graphicData>
        </a:graphic>
      </p:graphicFrame>
      <p:sp>
        <p:nvSpPr>
          <p:cNvPr id="11317" name="TextBox 10"/>
          <p:cNvSpPr txBox="1">
            <a:spLocks noChangeArrowheads="1"/>
          </p:cNvSpPr>
          <p:nvPr/>
        </p:nvSpPr>
        <p:spPr bwMode="auto">
          <a:xfrm>
            <a:off x="381000" y="4572000"/>
            <a:ext cx="6858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a-GE" sz="1600" b="1">
                <a:latin typeface="Sylfaen" panose="010A0502050306030303" pitchFamily="18" charset="0"/>
              </a:rPr>
              <a:t>საშუალო გასაცემელი ოჯახზე</a:t>
            </a:r>
            <a:endParaRPr lang="en-US" sz="1600" b="1"/>
          </a:p>
        </p:txBody>
      </p:sp>
      <p:graphicFrame>
        <p:nvGraphicFramePr>
          <p:cNvPr id="12" name="Content Placeholder 9"/>
          <p:cNvGraphicFramePr>
            <a:graphicFrameLocks/>
          </p:cNvGraphicFramePr>
          <p:nvPr/>
        </p:nvGraphicFramePr>
        <p:xfrm>
          <a:off x="457200" y="4921250"/>
          <a:ext cx="8305800" cy="18351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981200"/>
                <a:gridCol w="2286000"/>
                <a:gridCol w="2590800"/>
              </a:tblGrid>
              <a:tr h="639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600" dirty="0" smtClean="0"/>
                        <a:t>ზღვარი</a:t>
                      </a:r>
                      <a:endParaRPr lang="en-US" sz="1600" dirty="0" smtClean="0"/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pPr algn="l"/>
                      <a:r>
                        <a:rPr lang="ka-GE" sz="1200" dirty="0" smtClean="0"/>
                        <a:t>მსდ-ს საშუალო ოდენობა ოჯახზე - </a:t>
                      </a:r>
                      <a:r>
                        <a:rPr lang="ka-GE" sz="1200" baseline="0" dirty="0" smtClean="0"/>
                        <a:t> სტატუს -კვო  &lt;57000 ქვემოთ</a:t>
                      </a:r>
                      <a:endParaRPr lang="en-US" sz="1200" dirty="0"/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200" dirty="0" smtClean="0"/>
                        <a:t>მსდ-ს საშუალო ოდენობა ოჯახზე -  მხოლოდ მსდ</a:t>
                      </a:r>
                    </a:p>
                  </a:txBody>
                  <a:tcPr marT="45688" marB="456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200" dirty="0" smtClean="0"/>
                        <a:t>მსდ-ს საშუალო ოდენობა ოჯახზე - მსდ+ ბავშვის დანამატი</a:t>
                      </a:r>
                    </a:p>
                    <a:p>
                      <a:endParaRPr lang="en-US" sz="1000" dirty="0"/>
                    </a:p>
                  </a:txBody>
                  <a:tcPr marT="45688" marB="45688"/>
                </a:tc>
              </a:tr>
              <a:tr h="3045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&lt;30,000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88" marB="45688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ka-GE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  <a:r>
                        <a:rPr lang="ka-GE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ლარი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352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</a:tr>
              <a:tr h="222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30,000-57,000</a:t>
                      </a:r>
                    </a:p>
                  </a:txBody>
                  <a:tcPr marL="9525" marR="9525" marT="95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</a:tr>
              <a:tr h="222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57,000-60,000</a:t>
                      </a:r>
                    </a:p>
                  </a:txBody>
                  <a:tcPr marL="9525" marR="9525" marT="95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</a:tr>
              <a:tr h="222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60,000-65,000</a:t>
                      </a:r>
                    </a:p>
                  </a:txBody>
                  <a:tcPr marL="9525" marR="9525" marT="95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</a:tr>
              <a:tr h="222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65,000-100,000</a:t>
                      </a:r>
                    </a:p>
                  </a:txBody>
                  <a:tcPr marL="9525" marR="9525" marT="95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ka-G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ლარი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18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050" y="1358900"/>
          <a:ext cx="9124950" cy="54371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3184"/>
                <a:gridCol w="2182989"/>
                <a:gridCol w="2350911"/>
                <a:gridCol w="2827866"/>
              </a:tblGrid>
              <a:tr h="24377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სტატუს-</a:t>
                      </a:r>
                      <a:r>
                        <a:rPr lang="ka-GE" sz="1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კვო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მხოლოდ</a:t>
                      </a:r>
                      <a:r>
                        <a:rPr lang="ka-GE" sz="1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მსდ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000" b="1" u="none" strike="noStrike" dirty="0" smtClean="0">
                          <a:effectLst/>
                        </a:rPr>
                        <a:t>მსდ და ბავშვთა დანამატი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88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ka-GE" sz="1000" u="none" strike="noStrike" dirty="0" smtClean="0">
                          <a:effectLst/>
                        </a:rPr>
                        <a:t>სარგებლის ოდენობა 60-48 ძველი ზღვრის 57,000 ქვემოთ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ka-GE" sz="1000" u="none" strike="noStrike" dirty="0" smtClean="0">
                          <a:effectLst/>
                        </a:rPr>
                        <a:t>სარგებლის ოდენობა  60, 50, 50, 40 და 30 ახალი ზღვრების შესაბამისად  30, 50, 57, 60 და 65 ათასის ქვემოთ.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ka-GE" sz="1000" u="none" strike="noStrike" dirty="0" smtClean="0">
                          <a:effectLst/>
                        </a:rPr>
                        <a:t>სარგებლის ოდენობა  60, 50, 50, 40 და 30 ახალი ზღვრების შესაბამისად  30, 50, 57, 60 და 65 ათასის ქვემოთ და ბავშვის დანამატი 10 ლარი/თვე 100 000 ქულაზე ქვემოთ.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74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დაფარვა (რაოდენობა)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ოჯახები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 smtClean="0">
                          <a:effectLst/>
                        </a:rPr>
                        <a:t>14</a:t>
                      </a:r>
                      <a:r>
                        <a:rPr lang="ka-GE" sz="1200" u="none" strike="noStrike" dirty="0" smtClean="0">
                          <a:effectLst/>
                        </a:rPr>
                        <a:t>1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831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106,000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179,200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მოსახლეობა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 smtClean="0">
                          <a:effectLst/>
                        </a:rPr>
                        <a:t>4</a:t>
                      </a:r>
                      <a:r>
                        <a:rPr lang="ka-GE" sz="1200" u="none" strike="noStrike" dirty="0" smtClean="0">
                          <a:effectLst/>
                        </a:rPr>
                        <a:t>20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931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460,000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847,500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ბავშვები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r>
                        <a:rPr lang="ka-GE" sz="1200" u="none" strike="noStrike" dirty="0" smtClean="0">
                          <a:effectLst/>
                        </a:rPr>
                        <a:t>7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282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128,000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260,000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774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უკიდურესი სიღარიბე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ოჯახები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3.75%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4.08%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3.72%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მოსახლეობა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4.49%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3.84%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3.36%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ბავშვები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7.14%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4.49%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3.34%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774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ზოგადი სიღარიბე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ოჯახები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21.79%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22.41%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22.08%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მოსახლეობა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24.93%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23.98%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23.40%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ბავშვები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30.37%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28.00%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26.87%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680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მთლიანი ხარჯი მაქს.</a:t>
                      </a:r>
                    </a:p>
                    <a:p>
                      <a:r>
                        <a:rPr lang="ka-GE" sz="900" dirty="0" smtClean="0"/>
                        <a:t> (თვე)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r>
                        <a:rPr lang="ka-GE" sz="1200" u="none" strike="noStrike" dirty="0" smtClean="0">
                          <a:effectLst/>
                        </a:rPr>
                        <a:t>4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938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558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22,500,000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25,100,000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მსდ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r>
                        <a:rPr lang="ka-GE" sz="1200" u="none" strike="noStrike" dirty="0" smtClean="0">
                          <a:effectLst/>
                        </a:rPr>
                        <a:t>4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938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ka-GE" sz="1200" u="none" strike="noStrike" dirty="0" smtClean="0">
                          <a:effectLst/>
                        </a:rPr>
                        <a:t>558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22,500,000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22,500,000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ბავშვის დანამარი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0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u="none" strike="noStrike" dirty="0">
                          <a:effectLst/>
                        </a:rPr>
                        <a:t>2,600,000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661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მთლიანი ხარჯი მინ.</a:t>
                      </a:r>
                    </a:p>
                    <a:p>
                      <a:r>
                        <a:rPr lang="ka-GE" sz="900" dirty="0" smtClean="0"/>
                        <a:t> (თვე)</a:t>
                      </a:r>
                      <a:endParaRPr lang="en-US" sz="900" dirty="0" smtClean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a-GE" sz="1200" b="1" u="none" strike="noStrike" dirty="0" smtClean="0">
                          <a:effectLst/>
                        </a:rPr>
                        <a:t>22</a:t>
                      </a:r>
                      <a:r>
                        <a:rPr lang="en-US" sz="1200" b="1" u="none" strike="noStrike" dirty="0" smtClean="0">
                          <a:effectLst/>
                        </a:rPr>
                        <a:t>,</a:t>
                      </a:r>
                      <a:r>
                        <a:rPr lang="ka-GE" sz="1200" b="1" u="none" strike="noStrike" dirty="0" smtClean="0">
                          <a:effectLst/>
                        </a:rPr>
                        <a:t>697</a:t>
                      </a:r>
                      <a:r>
                        <a:rPr lang="en-US" sz="1200" b="1" u="none" strike="noStrike" dirty="0" smtClean="0">
                          <a:effectLst/>
                        </a:rPr>
                        <a:t>,</a:t>
                      </a:r>
                      <a:r>
                        <a:rPr lang="ka-GE" sz="1200" b="1" u="none" strike="noStrike" dirty="0" smtClean="0">
                          <a:effectLst/>
                        </a:rPr>
                        <a:t>780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21,200,000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23,300,000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მსდ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a-GE" sz="1200" b="1" u="none" strike="noStrike" dirty="0" smtClean="0">
                          <a:effectLst/>
                        </a:rPr>
                        <a:t>22</a:t>
                      </a:r>
                      <a:r>
                        <a:rPr lang="en-US" sz="1200" b="1" u="none" strike="noStrike" dirty="0" smtClean="0">
                          <a:effectLst/>
                        </a:rPr>
                        <a:t>,</a:t>
                      </a:r>
                      <a:r>
                        <a:rPr lang="ka-GE" sz="1200" b="1" u="none" strike="noStrike" dirty="0" smtClean="0">
                          <a:effectLst/>
                        </a:rPr>
                        <a:t>697</a:t>
                      </a:r>
                      <a:r>
                        <a:rPr lang="en-US" sz="1200" b="1" u="none" strike="noStrike" dirty="0" smtClean="0">
                          <a:effectLst/>
                        </a:rPr>
                        <a:t>,</a:t>
                      </a:r>
                      <a:r>
                        <a:rPr lang="ka-GE" sz="1200" b="1" u="none" strike="noStrike" dirty="0" smtClean="0">
                          <a:effectLst/>
                        </a:rPr>
                        <a:t>780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21,200,000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21,200,000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67">
                <a:tc>
                  <a:txBody>
                    <a:bodyPr/>
                    <a:lstStyle/>
                    <a:p>
                      <a:r>
                        <a:rPr lang="ka-GE" sz="900" dirty="0" smtClean="0"/>
                        <a:t>ბავშვის დანამატი</a:t>
                      </a:r>
                      <a:endParaRPr lang="en-US" sz="900" dirty="0"/>
                    </a:p>
                  </a:txBody>
                  <a:tcPr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>
                          <a:effectLst/>
                        </a:rPr>
                        <a:t>2,100,000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447" marR="3447" marT="34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467</TotalTime>
  <Words>845</Words>
  <Application>Microsoft Office PowerPoint</Application>
  <PresentationFormat>On-screen Show (4:3)</PresentationFormat>
  <Paragraphs>319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Arial</vt:lpstr>
      <vt:lpstr>Times New Roman</vt:lpstr>
      <vt:lpstr>Sylfaen</vt:lpstr>
      <vt:lpstr>Office Theme</vt:lpstr>
      <vt:lpstr>Microsoft Excel Chart</vt:lpstr>
      <vt:lpstr>მიზნობრივი სოციალური დაცვის სისტემის გადახედვის შედეგები </vt:lpstr>
      <vt:lpstr>რეფორმის პროცესი</vt:lpstr>
      <vt:lpstr>რა განხორციელდა</vt:lpstr>
      <vt:lpstr>ძველი მეთოდოლოგიის ცვლადები, რაც აღარ მონაწილებს ახალი ქულის განსაზღვრაში</vt:lpstr>
      <vt:lpstr>ახალი მეთოდოლოგიის ცვლადები </vt:lpstr>
      <vt:lpstr>ახალი მეთოდოლოგიის ცვლადები - გაგრძელება </vt:lpstr>
      <vt:lpstr>საჭიროების ინდექსის კატეგორიები</vt:lpstr>
      <vt:lpstr>ახალი ფორმულა და ბენეფიტების ახალი სტრუქტურა</vt:lpstr>
      <vt:lpstr>PowerPoint Presentation</vt:lpstr>
      <vt:lpstr>როგორ მუშაობს ახალი ფორმულა</vt:lpstr>
      <vt:lpstr>ბენეფიტების ახალი დიზაინის გავლენა უკიდურეს სიღარიბეზე</vt:lpstr>
      <vt:lpstr>ბენეფიტების ახალი სქემების მიერ მოსახლეობის დაფარვა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Anastasia Mshvidobadze</dc:creator>
  <cp:lastModifiedBy>Vakhtang Berikashvili</cp:lastModifiedBy>
  <cp:revision>34</cp:revision>
  <dcterms:created xsi:type="dcterms:W3CDTF">2014-11-26T08:03:53Z</dcterms:created>
  <dcterms:modified xsi:type="dcterms:W3CDTF">2015-01-14T10:54:23Z</dcterms:modified>
</cp:coreProperties>
</file>